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8" r:id="rId1"/>
  </p:sldMasterIdLst>
  <p:notesMasterIdLst>
    <p:notesMasterId r:id="rId56"/>
  </p:notesMasterIdLst>
  <p:sldIdLst>
    <p:sldId id="256" r:id="rId2"/>
    <p:sldId id="331" r:id="rId3"/>
    <p:sldId id="296" r:id="rId4"/>
    <p:sldId id="297" r:id="rId5"/>
    <p:sldId id="307" r:id="rId6"/>
    <p:sldId id="263" r:id="rId7"/>
    <p:sldId id="308" r:id="rId8"/>
    <p:sldId id="277" r:id="rId9"/>
    <p:sldId id="278" r:id="rId10"/>
    <p:sldId id="258" r:id="rId11"/>
    <p:sldId id="259" r:id="rId12"/>
    <p:sldId id="260" r:id="rId13"/>
    <p:sldId id="261" r:id="rId14"/>
    <p:sldId id="313" r:id="rId15"/>
    <p:sldId id="264" r:id="rId16"/>
    <p:sldId id="338" r:id="rId17"/>
    <p:sldId id="267" r:id="rId18"/>
    <p:sldId id="330" r:id="rId19"/>
    <p:sldId id="269" r:id="rId20"/>
    <p:sldId id="315" r:id="rId21"/>
    <p:sldId id="271" r:id="rId22"/>
    <p:sldId id="272" r:id="rId23"/>
    <p:sldId id="273" r:id="rId24"/>
    <p:sldId id="274" r:id="rId25"/>
    <p:sldId id="275" r:id="rId26"/>
    <p:sldId id="276" r:id="rId27"/>
    <p:sldId id="316" r:id="rId28"/>
    <p:sldId id="279" r:id="rId29"/>
    <p:sldId id="317" r:id="rId30"/>
    <p:sldId id="318" r:id="rId31"/>
    <p:sldId id="319" r:id="rId32"/>
    <p:sldId id="286" r:id="rId33"/>
    <p:sldId id="289" r:id="rId34"/>
    <p:sldId id="290" r:id="rId35"/>
    <p:sldId id="291" r:id="rId36"/>
    <p:sldId id="332" r:id="rId37"/>
    <p:sldId id="292" r:id="rId38"/>
    <p:sldId id="293" r:id="rId39"/>
    <p:sldId id="320" r:id="rId40"/>
    <p:sldId id="295" r:id="rId41"/>
    <p:sldId id="321" r:id="rId42"/>
    <p:sldId id="322" r:id="rId43"/>
    <p:sldId id="299" r:id="rId44"/>
    <p:sldId id="301" r:id="rId45"/>
    <p:sldId id="302" r:id="rId46"/>
    <p:sldId id="303" r:id="rId47"/>
    <p:sldId id="304" r:id="rId48"/>
    <p:sldId id="305" r:id="rId49"/>
    <p:sldId id="323" r:id="rId50"/>
    <p:sldId id="324" r:id="rId51"/>
    <p:sldId id="325" r:id="rId52"/>
    <p:sldId id="326" r:id="rId53"/>
    <p:sldId id="339" r:id="rId54"/>
    <p:sldId id="337" r:id="rId55"/>
  </p:sldIdLst>
  <p:sldSz cx="13004800" cy="97536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D2D2D2">
              <a:alpha val="30000"/>
            </a:srgbClr>
          </a:solidFill>
        </a:fill>
      </a:tcStyle>
    </a:band2H>
    <a:firstCo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CBCBCB"/>
          </a:solidFill>
        </a:fill>
      </a:tcStyle>
    </a:firstCol>
    <a:lastRow>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CBCBCB"/>
          </a:solidFill>
        </a:fill>
      </a:tcStyle>
    </a:lastRow>
    <a:firstRow>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CBCBCB"/>
          </a:solidFill>
        </a:fill>
      </a:tcStyle>
    </a:firstRow>
  </a:tblStyle>
  <a:tblStyle styleId="{C7B018BB-80A7-4F77-B60F-C8B233D01FF8}" styleName="">
    <a:tblBg/>
    <a:wholeTbl>
      <a:tcTxStyle>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a:font>
          <a:latin typeface="Helvetica Neue Medium"/>
          <a:ea typeface="Helvetica Neue Medium"/>
          <a:cs typeface="Helvetica Neue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a:font>
          <a:latin typeface="Helvetica Neue Medium"/>
          <a:ea typeface="Helvetica Neue Medium"/>
          <a:cs typeface="Helvetica Neue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264" autoAdjust="0"/>
    <p:restoredTop sz="94660"/>
  </p:normalViewPr>
  <p:slideViewPr>
    <p:cSldViewPr snapToGrid="0">
      <p:cViewPr varScale="1">
        <p:scale>
          <a:sx n="48" d="100"/>
          <a:sy n="48" d="100"/>
        </p:scale>
        <p:origin x="33"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7" name="Shape 207"/>
          <p:cNvSpPr>
            <a:spLocks noGrp="1" noRot="1" noChangeAspect="1"/>
          </p:cNvSpPr>
          <p:nvPr>
            <p:ph type="sldImg"/>
          </p:nvPr>
        </p:nvSpPr>
        <p:spPr>
          <a:xfrm>
            <a:off x="1143000" y="685800"/>
            <a:ext cx="4572000" cy="3429000"/>
          </a:xfrm>
          <a:prstGeom prst="rect">
            <a:avLst/>
          </a:prstGeom>
        </p:spPr>
        <p:txBody>
          <a:bodyPr/>
          <a:lstStyle/>
          <a:p>
            <a:endParaRPr/>
          </a:p>
        </p:txBody>
      </p:sp>
      <p:sp>
        <p:nvSpPr>
          <p:cNvPr id="208" name="Shape 20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defTabSz="584200" latinLnBrk="0">
      <a:defRPr sz="2200">
        <a:latin typeface="Lucida Grande"/>
        <a:ea typeface="Lucida Grande"/>
        <a:cs typeface="Lucida Grande"/>
        <a:sym typeface="Lucida Grande"/>
      </a:defRPr>
    </a:lvl2pPr>
    <a:lvl3pPr defTabSz="584200" latinLnBrk="0">
      <a:defRPr sz="2200">
        <a:latin typeface="Lucida Grande"/>
        <a:ea typeface="Lucida Grande"/>
        <a:cs typeface="Lucida Grande"/>
        <a:sym typeface="Lucida Grande"/>
      </a:defRPr>
    </a:lvl3pPr>
    <a:lvl4pPr defTabSz="584200" latinLnBrk="0">
      <a:defRPr sz="2200">
        <a:latin typeface="Lucida Grande"/>
        <a:ea typeface="Lucida Grande"/>
        <a:cs typeface="Lucida Grande"/>
        <a:sym typeface="Lucida Grande"/>
      </a:defRPr>
    </a:lvl4pPr>
    <a:lvl5pPr defTabSz="584200" latinLnBrk="0">
      <a:defRPr sz="2200">
        <a:latin typeface="Lucida Grande"/>
        <a:ea typeface="Lucida Grande"/>
        <a:cs typeface="Lucida Grande"/>
        <a:sym typeface="Lucida Grande"/>
      </a:defRPr>
    </a:lvl5pPr>
    <a:lvl6pPr defTabSz="584200" latinLnBrk="0">
      <a:defRPr sz="2200">
        <a:latin typeface="Lucida Grande"/>
        <a:ea typeface="Lucida Grande"/>
        <a:cs typeface="Lucida Grande"/>
        <a:sym typeface="Lucida Grande"/>
      </a:defRPr>
    </a:lvl6pPr>
    <a:lvl7pPr defTabSz="584200" latinLnBrk="0">
      <a:defRPr sz="2200">
        <a:latin typeface="Lucida Grande"/>
        <a:ea typeface="Lucida Grande"/>
        <a:cs typeface="Lucida Grande"/>
        <a:sym typeface="Lucida Grande"/>
      </a:defRPr>
    </a:lvl7pPr>
    <a:lvl8pPr defTabSz="584200" latinLnBrk="0">
      <a:defRPr sz="2200">
        <a:latin typeface="Lucida Grande"/>
        <a:ea typeface="Lucida Grande"/>
        <a:cs typeface="Lucida Grande"/>
        <a:sym typeface="Lucida Grande"/>
      </a:defRPr>
    </a:lvl8pPr>
    <a:lvl9pPr defTabSz="5842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82286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93512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85670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61E73-8233-4551-BCB7-78B00CA44B8A}"/>
              </a:ext>
            </a:extLst>
          </p:cNvPr>
          <p:cNvSpPr>
            <a:spLocks noGrp="1"/>
          </p:cNvSpPr>
          <p:nvPr>
            <p:ph type="ctrTitle"/>
          </p:nvPr>
        </p:nvSpPr>
        <p:spPr>
          <a:xfrm>
            <a:off x="1625600" y="1596249"/>
            <a:ext cx="9753600" cy="3395698"/>
          </a:xfrm>
        </p:spPr>
        <p:txBody>
          <a:bodyPr anchor="b"/>
          <a:lstStyle>
            <a:lvl1pPr algn="ctr">
              <a:defRPr sz="6400"/>
            </a:lvl1pPr>
          </a:lstStyle>
          <a:p>
            <a:r>
              <a:rPr lang="en-US"/>
              <a:t>Click to edit Master title style</a:t>
            </a:r>
          </a:p>
        </p:txBody>
      </p:sp>
      <p:sp>
        <p:nvSpPr>
          <p:cNvPr id="3" name="Subtitle 2">
            <a:extLst>
              <a:ext uri="{FF2B5EF4-FFF2-40B4-BE49-F238E27FC236}">
                <a16:creationId xmlns:a16="http://schemas.microsoft.com/office/drawing/2014/main" id="{F1BAEB3E-EAF4-4355-86AA-04CFC7F3D152}"/>
              </a:ext>
            </a:extLst>
          </p:cNvPr>
          <p:cNvSpPr>
            <a:spLocks noGrp="1"/>
          </p:cNvSpPr>
          <p:nvPr>
            <p:ph type="subTitle" idx="1"/>
          </p:nvPr>
        </p:nvSpPr>
        <p:spPr>
          <a:xfrm>
            <a:off x="1625600" y="5122898"/>
            <a:ext cx="9753600" cy="2354862"/>
          </a:xfrm>
        </p:spPr>
        <p:txBody>
          <a:bodyPr/>
          <a:lstStyle>
            <a:lvl1pPr marL="0" indent="0" algn="ctr">
              <a:buNone/>
              <a:defRPr sz="2560"/>
            </a:lvl1pPr>
            <a:lvl2pPr marL="487695" indent="0" algn="ctr">
              <a:buNone/>
              <a:defRPr sz="2133"/>
            </a:lvl2pPr>
            <a:lvl3pPr marL="975390" indent="0" algn="ctr">
              <a:buNone/>
              <a:defRPr sz="1920"/>
            </a:lvl3pPr>
            <a:lvl4pPr marL="1463086" indent="0" algn="ctr">
              <a:buNone/>
              <a:defRPr sz="1707"/>
            </a:lvl4pPr>
            <a:lvl5pPr marL="1950781" indent="0" algn="ctr">
              <a:buNone/>
              <a:defRPr sz="1707"/>
            </a:lvl5pPr>
            <a:lvl6pPr marL="2438476" indent="0" algn="ctr">
              <a:buNone/>
              <a:defRPr sz="1707"/>
            </a:lvl6pPr>
            <a:lvl7pPr marL="2926171" indent="0" algn="ctr">
              <a:buNone/>
              <a:defRPr sz="1707"/>
            </a:lvl7pPr>
            <a:lvl8pPr marL="3413867" indent="0" algn="ctr">
              <a:buNone/>
              <a:defRPr sz="1707"/>
            </a:lvl8pPr>
            <a:lvl9pPr marL="3901562" indent="0" algn="ctr">
              <a:buNone/>
              <a:defRPr sz="1707"/>
            </a:lvl9pPr>
          </a:lstStyle>
          <a:p>
            <a:r>
              <a:rPr lang="en-US"/>
              <a:t>Click to edit Master subtitle style</a:t>
            </a:r>
          </a:p>
        </p:txBody>
      </p:sp>
      <p:sp>
        <p:nvSpPr>
          <p:cNvPr id="4" name="Date Placeholder 3">
            <a:extLst>
              <a:ext uri="{FF2B5EF4-FFF2-40B4-BE49-F238E27FC236}">
                <a16:creationId xmlns:a16="http://schemas.microsoft.com/office/drawing/2014/main" id="{7CF08B2F-495E-4C3A-B80C-4DF4CFE622A2}"/>
              </a:ext>
            </a:extLst>
          </p:cNvPr>
          <p:cNvSpPr>
            <a:spLocks noGrp="1"/>
          </p:cNvSpPr>
          <p:nvPr>
            <p:ph type="dt" sz="half" idx="10"/>
          </p:nvPr>
        </p:nvSpPr>
        <p:spPr/>
        <p:txBody>
          <a:bodyPr/>
          <a:lstStyle/>
          <a:p>
            <a:fld id="{22A2FA92-2764-4459-AF72-CA0DAD71F6D8}" type="datetimeFigureOut">
              <a:rPr lang="en-US" smtClean="0"/>
              <a:t>8/26/2022</a:t>
            </a:fld>
            <a:endParaRPr lang="en-US"/>
          </a:p>
        </p:txBody>
      </p:sp>
      <p:sp>
        <p:nvSpPr>
          <p:cNvPr id="5" name="Footer Placeholder 4">
            <a:extLst>
              <a:ext uri="{FF2B5EF4-FFF2-40B4-BE49-F238E27FC236}">
                <a16:creationId xmlns:a16="http://schemas.microsoft.com/office/drawing/2014/main" id="{E296D425-8866-4CD1-89C7-820C401DF5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EDBD8B-6F9F-4E9C-8071-A409CA92D4D0}"/>
              </a:ext>
            </a:extLst>
          </p:cNvPr>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85568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63B68-1DF9-4C09-B822-BDBB1BE6EA5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D010BC0-B3C6-41BE-B6F2-3A1323948D6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5562ED-B3E7-4781-9C32-5B64F27B0275}"/>
              </a:ext>
            </a:extLst>
          </p:cNvPr>
          <p:cNvSpPr>
            <a:spLocks noGrp="1"/>
          </p:cNvSpPr>
          <p:nvPr>
            <p:ph type="dt" sz="half" idx="10"/>
          </p:nvPr>
        </p:nvSpPr>
        <p:spPr/>
        <p:txBody>
          <a:bodyPr/>
          <a:lstStyle/>
          <a:p>
            <a:fld id="{22A2FA92-2764-4459-AF72-CA0DAD71F6D8}" type="datetimeFigureOut">
              <a:rPr lang="en-US" smtClean="0"/>
              <a:t>8/26/2022</a:t>
            </a:fld>
            <a:endParaRPr lang="en-US"/>
          </a:p>
        </p:txBody>
      </p:sp>
      <p:sp>
        <p:nvSpPr>
          <p:cNvPr id="5" name="Footer Placeholder 4">
            <a:extLst>
              <a:ext uri="{FF2B5EF4-FFF2-40B4-BE49-F238E27FC236}">
                <a16:creationId xmlns:a16="http://schemas.microsoft.com/office/drawing/2014/main" id="{69A23764-EF53-4BA0-8381-0D53F2430F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4003E5-FA70-4663-9DE7-CA4B73152D2F}"/>
              </a:ext>
            </a:extLst>
          </p:cNvPr>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733106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060FEF-25BE-4B88-884C-A9680FDF6BD0}"/>
              </a:ext>
            </a:extLst>
          </p:cNvPr>
          <p:cNvSpPr>
            <a:spLocks noGrp="1"/>
          </p:cNvSpPr>
          <p:nvPr>
            <p:ph type="title" orient="vert"/>
          </p:nvPr>
        </p:nvSpPr>
        <p:spPr>
          <a:xfrm>
            <a:off x="9306560" y="519289"/>
            <a:ext cx="2804160" cy="826572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D526D4-1A02-4F09-AB71-D010156B1CA3}"/>
              </a:ext>
            </a:extLst>
          </p:cNvPr>
          <p:cNvSpPr>
            <a:spLocks noGrp="1"/>
          </p:cNvSpPr>
          <p:nvPr>
            <p:ph type="body" orient="vert" idx="1"/>
          </p:nvPr>
        </p:nvSpPr>
        <p:spPr>
          <a:xfrm>
            <a:off x="894080" y="519289"/>
            <a:ext cx="8249920" cy="82657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60F14C-40DA-468D-B1DC-F972AAD36E76}"/>
              </a:ext>
            </a:extLst>
          </p:cNvPr>
          <p:cNvSpPr>
            <a:spLocks noGrp="1"/>
          </p:cNvSpPr>
          <p:nvPr>
            <p:ph type="dt" sz="half" idx="10"/>
          </p:nvPr>
        </p:nvSpPr>
        <p:spPr/>
        <p:txBody>
          <a:bodyPr/>
          <a:lstStyle/>
          <a:p>
            <a:fld id="{22A2FA92-2764-4459-AF72-CA0DAD71F6D8}" type="datetimeFigureOut">
              <a:rPr lang="en-US" smtClean="0"/>
              <a:t>8/26/2022</a:t>
            </a:fld>
            <a:endParaRPr lang="en-US"/>
          </a:p>
        </p:txBody>
      </p:sp>
      <p:sp>
        <p:nvSpPr>
          <p:cNvPr id="5" name="Footer Placeholder 4">
            <a:extLst>
              <a:ext uri="{FF2B5EF4-FFF2-40B4-BE49-F238E27FC236}">
                <a16:creationId xmlns:a16="http://schemas.microsoft.com/office/drawing/2014/main" id="{ABB8BACB-5325-4983-93DA-74AA3F8184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200D38-C6B0-4C05-9C2E-16F8A59B66E6}"/>
              </a:ext>
            </a:extLst>
          </p:cNvPr>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3062743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4" name="Title Text"/>
          <p:cNvSpPr txBox="1">
            <a:spLocks noGrp="1"/>
          </p:cNvSpPr>
          <p:nvPr>
            <p:ph type="title"/>
          </p:nvPr>
        </p:nvSpPr>
        <p:spPr>
          <a:prstGeom prst="rect">
            <a:avLst/>
          </a:prstGeom>
        </p:spPr>
        <p:txBody>
          <a:bodyPr/>
          <a:lstStyle/>
          <a:p>
            <a:r>
              <a:t>Title Text</a:t>
            </a:r>
          </a:p>
        </p:txBody>
      </p:sp>
      <p:sp>
        <p:nvSpPr>
          <p:cNvPr id="2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91722039"/>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8" name="Title Text"/>
          <p:cNvSpPr txBox="1">
            <a:spLocks noGrp="1"/>
          </p:cNvSpPr>
          <p:nvPr>
            <p:ph type="title"/>
          </p:nvPr>
        </p:nvSpPr>
        <p:spPr>
          <a:prstGeom prst="rect">
            <a:avLst/>
          </a:prstGeom>
        </p:spPr>
        <p:txBody>
          <a:bodyPr/>
          <a:lstStyle/>
          <a:p>
            <a:r>
              <a:t>Title Text</a:t>
            </a:r>
          </a:p>
        </p:txBody>
      </p:sp>
      <p:sp>
        <p:nvSpPr>
          <p:cNvPr id="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5348115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95F88-4FC7-4D6E-89E0-AB9A9DF405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991F33-F321-4D7D-8EFF-F0AB43705C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56CF0F-BBA5-4949-B600-0BFE004927D5}"/>
              </a:ext>
            </a:extLst>
          </p:cNvPr>
          <p:cNvSpPr>
            <a:spLocks noGrp="1"/>
          </p:cNvSpPr>
          <p:nvPr>
            <p:ph type="dt" sz="half" idx="10"/>
          </p:nvPr>
        </p:nvSpPr>
        <p:spPr/>
        <p:txBody>
          <a:bodyPr/>
          <a:lstStyle/>
          <a:p>
            <a:fld id="{22A2FA92-2764-4459-AF72-CA0DAD71F6D8}" type="datetimeFigureOut">
              <a:rPr lang="en-US" smtClean="0"/>
              <a:t>8/26/2022</a:t>
            </a:fld>
            <a:endParaRPr lang="en-US"/>
          </a:p>
        </p:txBody>
      </p:sp>
      <p:sp>
        <p:nvSpPr>
          <p:cNvPr id="5" name="Footer Placeholder 4">
            <a:extLst>
              <a:ext uri="{FF2B5EF4-FFF2-40B4-BE49-F238E27FC236}">
                <a16:creationId xmlns:a16="http://schemas.microsoft.com/office/drawing/2014/main" id="{B38EF236-A8FC-4093-BB5C-CC4821A8A5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9E8D38-2D90-47DA-9839-4928563FFD3B}"/>
              </a:ext>
            </a:extLst>
          </p:cNvPr>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941984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6E3A2-9D2F-4D3C-A23B-DCF4139C9D31}"/>
              </a:ext>
            </a:extLst>
          </p:cNvPr>
          <p:cNvSpPr>
            <a:spLocks noGrp="1"/>
          </p:cNvSpPr>
          <p:nvPr>
            <p:ph type="title"/>
          </p:nvPr>
        </p:nvSpPr>
        <p:spPr>
          <a:xfrm>
            <a:off x="887307" y="2431628"/>
            <a:ext cx="11216640" cy="4057226"/>
          </a:xfrm>
        </p:spPr>
        <p:txBody>
          <a:bodyPr anchor="b"/>
          <a:lstStyle>
            <a:lvl1pPr>
              <a:defRPr sz="6400"/>
            </a:lvl1pPr>
          </a:lstStyle>
          <a:p>
            <a:r>
              <a:rPr lang="en-US"/>
              <a:t>Click to edit Master title style</a:t>
            </a:r>
          </a:p>
        </p:txBody>
      </p:sp>
      <p:sp>
        <p:nvSpPr>
          <p:cNvPr id="3" name="Text Placeholder 2">
            <a:extLst>
              <a:ext uri="{FF2B5EF4-FFF2-40B4-BE49-F238E27FC236}">
                <a16:creationId xmlns:a16="http://schemas.microsoft.com/office/drawing/2014/main" id="{2E689872-0C88-48FE-AB04-FED555EAE21C}"/>
              </a:ext>
            </a:extLst>
          </p:cNvPr>
          <p:cNvSpPr>
            <a:spLocks noGrp="1"/>
          </p:cNvSpPr>
          <p:nvPr>
            <p:ph type="body" idx="1"/>
          </p:nvPr>
        </p:nvSpPr>
        <p:spPr>
          <a:xfrm>
            <a:off x="887307" y="6527237"/>
            <a:ext cx="11216640" cy="2133599"/>
          </a:xfrm>
        </p:spPr>
        <p:txBody>
          <a:bodyPr/>
          <a:lstStyle>
            <a:lvl1pPr marL="0" indent="0">
              <a:buNone/>
              <a:defRPr sz="2560">
                <a:solidFill>
                  <a:schemeClr val="tx1">
                    <a:tint val="75000"/>
                  </a:schemeClr>
                </a:solidFill>
              </a:defRPr>
            </a:lvl1pPr>
            <a:lvl2pPr marL="487695" indent="0">
              <a:buNone/>
              <a:defRPr sz="2133">
                <a:solidFill>
                  <a:schemeClr val="tx1">
                    <a:tint val="75000"/>
                  </a:schemeClr>
                </a:solidFill>
              </a:defRPr>
            </a:lvl2pPr>
            <a:lvl3pPr marL="975390" indent="0">
              <a:buNone/>
              <a:defRPr sz="1920">
                <a:solidFill>
                  <a:schemeClr val="tx1">
                    <a:tint val="75000"/>
                  </a:schemeClr>
                </a:solidFill>
              </a:defRPr>
            </a:lvl3pPr>
            <a:lvl4pPr marL="1463086" indent="0">
              <a:buNone/>
              <a:defRPr sz="1707">
                <a:solidFill>
                  <a:schemeClr val="tx1">
                    <a:tint val="75000"/>
                  </a:schemeClr>
                </a:solidFill>
              </a:defRPr>
            </a:lvl4pPr>
            <a:lvl5pPr marL="1950781" indent="0">
              <a:buNone/>
              <a:defRPr sz="1707">
                <a:solidFill>
                  <a:schemeClr val="tx1">
                    <a:tint val="75000"/>
                  </a:schemeClr>
                </a:solidFill>
              </a:defRPr>
            </a:lvl5pPr>
            <a:lvl6pPr marL="2438476" indent="0">
              <a:buNone/>
              <a:defRPr sz="1707">
                <a:solidFill>
                  <a:schemeClr val="tx1">
                    <a:tint val="75000"/>
                  </a:schemeClr>
                </a:solidFill>
              </a:defRPr>
            </a:lvl6pPr>
            <a:lvl7pPr marL="2926171" indent="0">
              <a:buNone/>
              <a:defRPr sz="1707">
                <a:solidFill>
                  <a:schemeClr val="tx1">
                    <a:tint val="75000"/>
                  </a:schemeClr>
                </a:solidFill>
              </a:defRPr>
            </a:lvl7pPr>
            <a:lvl8pPr marL="3413867" indent="0">
              <a:buNone/>
              <a:defRPr sz="1707">
                <a:solidFill>
                  <a:schemeClr val="tx1">
                    <a:tint val="75000"/>
                  </a:schemeClr>
                </a:solidFill>
              </a:defRPr>
            </a:lvl8pPr>
            <a:lvl9pPr marL="3901562" indent="0">
              <a:buNone/>
              <a:defRPr sz="1707">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263476E-CB63-461B-A37A-77686140463D}"/>
              </a:ext>
            </a:extLst>
          </p:cNvPr>
          <p:cNvSpPr>
            <a:spLocks noGrp="1"/>
          </p:cNvSpPr>
          <p:nvPr>
            <p:ph type="dt" sz="half" idx="10"/>
          </p:nvPr>
        </p:nvSpPr>
        <p:spPr/>
        <p:txBody>
          <a:bodyPr/>
          <a:lstStyle/>
          <a:p>
            <a:fld id="{22A2FA92-2764-4459-AF72-CA0DAD71F6D8}" type="datetimeFigureOut">
              <a:rPr lang="en-US" smtClean="0"/>
              <a:t>8/26/2022</a:t>
            </a:fld>
            <a:endParaRPr lang="en-US"/>
          </a:p>
        </p:txBody>
      </p:sp>
      <p:sp>
        <p:nvSpPr>
          <p:cNvPr id="5" name="Footer Placeholder 4">
            <a:extLst>
              <a:ext uri="{FF2B5EF4-FFF2-40B4-BE49-F238E27FC236}">
                <a16:creationId xmlns:a16="http://schemas.microsoft.com/office/drawing/2014/main" id="{8617E489-856F-4B3E-A2B2-9C94EFF4F2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1F75BD-085E-45FC-8FD9-852A188894C3}"/>
              </a:ext>
            </a:extLst>
          </p:cNvPr>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3561784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0EF28-63FC-47B1-8832-B79BA34187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74F673-DE5B-4B8E-967E-F56C2D3D64AA}"/>
              </a:ext>
            </a:extLst>
          </p:cNvPr>
          <p:cNvSpPr>
            <a:spLocks noGrp="1"/>
          </p:cNvSpPr>
          <p:nvPr>
            <p:ph sz="half" idx="1"/>
          </p:nvPr>
        </p:nvSpPr>
        <p:spPr>
          <a:xfrm>
            <a:off x="894080" y="2596444"/>
            <a:ext cx="5527040" cy="61885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3EBB8B-94C8-4F30-9F10-7C1A4DB05CB6}"/>
              </a:ext>
            </a:extLst>
          </p:cNvPr>
          <p:cNvSpPr>
            <a:spLocks noGrp="1"/>
          </p:cNvSpPr>
          <p:nvPr>
            <p:ph sz="half" idx="2"/>
          </p:nvPr>
        </p:nvSpPr>
        <p:spPr>
          <a:xfrm>
            <a:off x="6583680" y="2596444"/>
            <a:ext cx="5527040" cy="61885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2299129-24BD-4326-9B43-96A6B8222AE5}"/>
              </a:ext>
            </a:extLst>
          </p:cNvPr>
          <p:cNvSpPr>
            <a:spLocks noGrp="1"/>
          </p:cNvSpPr>
          <p:nvPr>
            <p:ph type="dt" sz="half" idx="10"/>
          </p:nvPr>
        </p:nvSpPr>
        <p:spPr/>
        <p:txBody>
          <a:bodyPr/>
          <a:lstStyle/>
          <a:p>
            <a:fld id="{22A2FA92-2764-4459-AF72-CA0DAD71F6D8}" type="datetimeFigureOut">
              <a:rPr lang="en-US" smtClean="0"/>
              <a:t>8/26/2022</a:t>
            </a:fld>
            <a:endParaRPr lang="en-US"/>
          </a:p>
        </p:txBody>
      </p:sp>
      <p:sp>
        <p:nvSpPr>
          <p:cNvPr id="6" name="Footer Placeholder 5">
            <a:extLst>
              <a:ext uri="{FF2B5EF4-FFF2-40B4-BE49-F238E27FC236}">
                <a16:creationId xmlns:a16="http://schemas.microsoft.com/office/drawing/2014/main" id="{264F503D-15B5-41CC-98BB-7FAA98D649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DF2AAE-A069-4AA8-9BCC-F8DD0D046A0F}"/>
              </a:ext>
            </a:extLst>
          </p:cNvPr>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586454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E859-AB0D-443C-AD8B-69AFB3694794}"/>
              </a:ext>
            </a:extLst>
          </p:cNvPr>
          <p:cNvSpPr>
            <a:spLocks noGrp="1"/>
          </p:cNvSpPr>
          <p:nvPr>
            <p:ph type="title"/>
          </p:nvPr>
        </p:nvSpPr>
        <p:spPr>
          <a:xfrm>
            <a:off x="895774" y="519290"/>
            <a:ext cx="11216640" cy="1885245"/>
          </a:xfrm>
        </p:spPr>
        <p:txBody>
          <a:bodyPr/>
          <a:lstStyle/>
          <a:p>
            <a:r>
              <a:rPr lang="en-US"/>
              <a:t>Click to edit Master title style</a:t>
            </a:r>
          </a:p>
        </p:txBody>
      </p:sp>
      <p:sp>
        <p:nvSpPr>
          <p:cNvPr id="3" name="Text Placeholder 2">
            <a:extLst>
              <a:ext uri="{FF2B5EF4-FFF2-40B4-BE49-F238E27FC236}">
                <a16:creationId xmlns:a16="http://schemas.microsoft.com/office/drawing/2014/main" id="{C36ADAF9-3095-4073-9F10-950C8AD45432}"/>
              </a:ext>
            </a:extLst>
          </p:cNvPr>
          <p:cNvSpPr>
            <a:spLocks noGrp="1"/>
          </p:cNvSpPr>
          <p:nvPr>
            <p:ph type="body" idx="1"/>
          </p:nvPr>
        </p:nvSpPr>
        <p:spPr>
          <a:xfrm>
            <a:off x="895775" y="2390987"/>
            <a:ext cx="5501639"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Edit Master text styles</a:t>
            </a:r>
          </a:p>
        </p:txBody>
      </p:sp>
      <p:sp>
        <p:nvSpPr>
          <p:cNvPr id="4" name="Content Placeholder 3">
            <a:extLst>
              <a:ext uri="{FF2B5EF4-FFF2-40B4-BE49-F238E27FC236}">
                <a16:creationId xmlns:a16="http://schemas.microsoft.com/office/drawing/2014/main" id="{E655A1FA-CA6C-460F-AC9D-9CBA219EF4C2}"/>
              </a:ext>
            </a:extLst>
          </p:cNvPr>
          <p:cNvSpPr>
            <a:spLocks noGrp="1"/>
          </p:cNvSpPr>
          <p:nvPr>
            <p:ph sz="half" idx="2"/>
          </p:nvPr>
        </p:nvSpPr>
        <p:spPr>
          <a:xfrm>
            <a:off x="895775" y="3562773"/>
            <a:ext cx="5501639" cy="5240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FC25E3-47DB-4B89-880E-C1B57F42C63F}"/>
              </a:ext>
            </a:extLst>
          </p:cNvPr>
          <p:cNvSpPr>
            <a:spLocks noGrp="1"/>
          </p:cNvSpPr>
          <p:nvPr>
            <p:ph type="body" sz="quarter" idx="3"/>
          </p:nvPr>
        </p:nvSpPr>
        <p:spPr>
          <a:xfrm>
            <a:off x="6583680" y="2390987"/>
            <a:ext cx="5528734"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Edit Master text styles</a:t>
            </a:r>
          </a:p>
        </p:txBody>
      </p:sp>
      <p:sp>
        <p:nvSpPr>
          <p:cNvPr id="6" name="Content Placeholder 5">
            <a:extLst>
              <a:ext uri="{FF2B5EF4-FFF2-40B4-BE49-F238E27FC236}">
                <a16:creationId xmlns:a16="http://schemas.microsoft.com/office/drawing/2014/main" id="{A26D2C7F-F5C8-45AC-85B1-3114319E3E81}"/>
              </a:ext>
            </a:extLst>
          </p:cNvPr>
          <p:cNvSpPr>
            <a:spLocks noGrp="1"/>
          </p:cNvSpPr>
          <p:nvPr>
            <p:ph sz="quarter" idx="4"/>
          </p:nvPr>
        </p:nvSpPr>
        <p:spPr>
          <a:xfrm>
            <a:off x="6583680" y="3562773"/>
            <a:ext cx="5528734" cy="5240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7122321-0B17-4180-8B99-2DDEB4D6531F}"/>
              </a:ext>
            </a:extLst>
          </p:cNvPr>
          <p:cNvSpPr>
            <a:spLocks noGrp="1"/>
          </p:cNvSpPr>
          <p:nvPr>
            <p:ph type="dt" sz="half" idx="10"/>
          </p:nvPr>
        </p:nvSpPr>
        <p:spPr/>
        <p:txBody>
          <a:bodyPr/>
          <a:lstStyle/>
          <a:p>
            <a:fld id="{22A2FA92-2764-4459-AF72-CA0DAD71F6D8}" type="datetimeFigureOut">
              <a:rPr lang="en-US" smtClean="0"/>
              <a:t>8/26/2022</a:t>
            </a:fld>
            <a:endParaRPr lang="en-US"/>
          </a:p>
        </p:txBody>
      </p:sp>
      <p:sp>
        <p:nvSpPr>
          <p:cNvPr id="8" name="Footer Placeholder 7">
            <a:extLst>
              <a:ext uri="{FF2B5EF4-FFF2-40B4-BE49-F238E27FC236}">
                <a16:creationId xmlns:a16="http://schemas.microsoft.com/office/drawing/2014/main" id="{0E134E05-40A3-4E3C-AD48-45936C63607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3D9D57-E60C-4CC1-B700-DB6C75CCA830}"/>
              </a:ext>
            </a:extLst>
          </p:cNvPr>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847270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394AC-223E-4D69-BED8-A3E15A15E9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5BF5C2-4B93-4C5E-BDC3-CCEBEDE654CB}"/>
              </a:ext>
            </a:extLst>
          </p:cNvPr>
          <p:cNvSpPr>
            <a:spLocks noGrp="1"/>
          </p:cNvSpPr>
          <p:nvPr>
            <p:ph type="dt" sz="half" idx="10"/>
          </p:nvPr>
        </p:nvSpPr>
        <p:spPr/>
        <p:txBody>
          <a:bodyPr/>
          <a:lstStyle/>
          <a:p>
            <a:fld id="{22A2FA92-2764-4459-AF72-CA0DAD71F6D8}" type="datetimeFigureOut">
              <a:rPr lang="en-US" smtClean="0"/>
              <a:t>8/26/2022</a:t>
            </a:fld>
            <a:endParaRPr lang="en-US"/>
          </a:p>
        </p:txBody>
      </p:sp>
      <p:sp>
        <p:nvSpPr>
          <p:cNvPr id="4" name="Footer Placeholder 3">
            <a:extLst>
              <a:ext uri="{FF2B5EF4-FFF2-40B4-BE49-F238E27FC236}">
                <a16:creationId xmlns:a16="http://schemas.microsoft.com/office/drawing/2014/main" id="{D3427F95-BE43-471E-A302-A9B63507B5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6886AC-A763-4087-B315-389CD279F256}"/>
              </a:ext>
            </a:extLst>
          </p:cNvPr>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277431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D21E52-A2A4-41EE-BA1D-78EB79E210BB}"/>
              </a:ext>
            </a:extLst>
          </p:cNvPr>
          <p:cNvSpPr>
            <a:spLocks noGrp="1"/>
          </p:cNvSpPr>
          <p:nvPr>
            <p:ph type="dt" sz="half" idx="10"/>
          </p:nvPr>
        </p:nvSpPr>
        <p:spPr/>
        <p:txBody>
          <a:bodyPr/>
          <a:lstStyle/>
          <a:p>
            <a:fld id="{22A2FA92-2764-4459-AF72-CA0DAD71F6D8}" type="datetimeFigureOut">
              <a:rPr lang="en-US" smtClean="0"/>
              <a:t>8/26/2022</a:t>
            </a:fld>
            <a:endParaRPr lang="en-US"/>
          </a:p>
        </p:txBody>
      </p:sp>
      <p:sp>
        <p:nvSpPr>
          <p:cNvPr id="3" name="Footer Placeholder 2">
            <a:extLst>
              <a:ext uri="{FF2B5EF4-FFF2-40B4-BE49-F238E27FC236}">
                <a16:creationId xmlns:a16="http://schemas.microsoft.com/office/drawing/2014/main" id="{BCF4C89F-DF01-4991-9708-66A0208373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4DFB174-91BD-4FF7-9F84-74E630950DBC}"/>
              </a:ext>
            </a:extLst>
          </p:cNvPr>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716286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9B92C-A0BA-436E-8385-92CC75C0EAED}"/>
              </a:ext>
            </a:extLst>
          </p:cNvPr>
          <p:cNvSpPr>
            <a:spLocks noGrp="1"/>
          </p:cNvSpPr>
          <p:nvPr>
            <p:ph type="title"/>
          </p:nvPr>
        </p:nvSpPr>
        <p:spPr>
          <a:xfrm>
            <a:off x="895774" y="650240"/>
            <a:ext cx="4194386" cy="2275840"/>
          </a:xfrm>
        </p:spPr>
        <p:txBody>
          <a:bodyPr anchor="b"/>
          <a:lstStyle>
            <a:lvl1pPr>
              <a:defRPr sz="3413"/>
            </a:lvl1pPr>
          </a:lstStyle>
          <a:p>
            <a:r>
              <a:rPr lang="en-US"/>
              <a:t>Click to edit Master title style</a:t>
            </a:r>
          </a:p>
        </p:txBody>
      </p:sp>
      <p:sp>
        <p:nvSpPr>
          <p:cNvPr id="3" name="Content Placeholder 2">
            <a:extLst>
              <a:ext uri="{FF2B5EF4-FFF2-40B4-BE49-F238E27FC236}">
                <a16:creationId xmlns:a16="http://schemas.microsoft.com/office/drawing/2014/main" id="{D233088B-B961-4446-90D4-9A707A2A0212}"/>
              </a:ext>
            </a:extLst>
          </p:cNvPr>
          <p:cNvSpPr>
            <a:spLocks noGrp="1"/>
          </p:cNvSpPr>
          <p:nvPr>
            <p:ph idx="1"/>
          </p:nvPr>
        </p:nvSpPr>
        <p:spPr>
          <a:xfrm>
            <a:off x="5528734" y="1404338"/>
            <a:ext cx="6583680" cy="6931378"/>
          </a:xfrm>
        </p:spPr>
        <p:txBody>
          <a:bodyPr/>
          <a:lstStyle>
            <a:lvl1pPr>
              <a:defRPr sz="3413"/>
            </a:lvl1pPr>
            <a:lvl2pPr>
              <a:defRPr sz="2987"/>
            </a:lvl2pPr>
            <a:lvl3pPr>
              <a:defRPr sz="256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ABFB85-55B4-4D9B-853B-7C1824E9C966}"/>
              </a:ext>
            </a:extLst>
          </p:cNvPr>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Edit Master text styles</a:t>
            </a:r>
          </a:p>
        </p:txBody>
      </p:sp>
      <p:sp>
        <p:nvSpPr>
          <p:cNvPr id="5" name="Date Placeholder 4">
            <a:extLst>
              <a:ext uri="{FF2B5EF4-FFF2-40B4-BE49-F238E27FC236}">
                <a16:creationId xmlns:a16="http://schemas.microsoft.com/office/drawing/2014/main" id="{FCD37A11-DD91-4899-9CA5-8CC1DD2F9849}"/>
              </a:ext>
            </a:extLst>
          </p:cNvPr>
          <p:cNvSpPr>
            <a:spLocks noGrp="1"/>
          </p:cNvSpPr>
          <p:nvPr>
            <p:ph type="dt" sz="half" idx="10"/>
          </p:nvPr>
        </p:nvSpPr>
        <p:spPr/>
        <p:txBody>
          <a:bodyPr/>
          <a:lstStyle/>
          <a:p>
            <a:fld id="{22A2FA92-2764-4459-AF72-CA0DAD71F6D8}" type="datetimeFigureOut">
              <a:rPr lang="en-US" smtClean="0"/>
              <a:t>8/26/2022</a:t>
            </a:fld>
            <a:endParaRPr lang="en-US"/>
          </a:p>
        </p:txBody>
      </p:sp>
      <p:sp>
        <p:nvSpPr>
          <p:cNvPr id="6" name="Footer Placeholder 5">
            <a:extLst>
              <a:ext uri="{FF2B5EF4-FFF2-40B4-BE49-F238E27FC236}">
                <a16:creationId xmlns:a16="http://schemas.microsoft.com/office/drawing/2014/main" id="{07355868-2FA8-42A5-BEBF-6817E946CB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576124-61C8-4FA0-BAA3-8E98E1657D3E}"/>
              </a:ext>
            </a:extLst>
          </p:cNvPr>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355697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6BE6C-E8A1-4DE4-883E-C64765E65E70}"/>
              </a:ext>
            </a:extLst>
          </p:cNvPr>
          <p:cNvSpPr>
            <a:spLocks noGrp="1"/>
          </p:cNvSpPr>
          <p:nvPr>
            <p:ph type="title"/>
          </p:nvPr>
        </p:nvSpPr>
        <p:spPr>
          <a:xfrm>
            <a:off x="895774" y="650240"/>
            <a:ext cx="4194386" cy="2275840"/>
          </a:xfrm>
        </p:spPr>
        <p:txBody>
          <a:bodyPr anchor="b"/>
          <a:lstStyle>
            <a:lvl1pPr>
              <a:defRPr sz="3413"/>
            </a:lvl1pPr>
          </a:lstStyle>
          <a:p>
            <a:r>
              <a:rPr lang="en-US"/>
              <a:t>Click to edit Master title style</a:t>
            </a:r>
          </a:p>
        </p:txBody>
      </p:sp>
      <p:sp>
        <p:nvSpPr>
          <p:cNvPr id="3" name="Picture Placeholder 2">
            <a:extLst>
              <a:ext uri="{FF2B5EF4-FFF2-40B4-BE49-F238E27FC236}">
                <a16:creationId xmlns:a16="http://schemas.microsoft.com/office/drawing/2014/main" id="{0524B383-F970-4925-AB77-84A37283DE6B}"/>
              </a:ext>
            </a:extLst>
          </p:cNvPr>
          <p:cNvSpPr>
            <a:spLocks noGrp="1"/>
          </p:cNvSpPr>
          <p:nvPr>
            <p:ph type="pic" idx="1"/>
          </p:nvPr>
        </p:nvSpPr>
        <p:spPr>
          <a:xfrm>
            <a:off x="5528734" y="1404338"/>
            <a:ext cx="6583680" cy="6931378"/>
          </a:xfrm>
        </p:spPr>
        <p:txBody>
          <a:bodyPr/>
          <a:lstStyle>
            <a:lvl1pPr marL="0" indent="0">
              <a:buNone/>
              <a:defRPr sz="3413"/>
            </a:lvl1pPr>
            <a:lvl2pPr marL="487695" indent="0">
              <a:buNone/>
              <a:defRPr sz="2987"/>
            </a:lvl2pPr>
            <a:lvl3pPr marL="975390" indent="0">
              <a:buNone/>
              <a:defRPr sz="2560"/>
            </a:lvl3pPr>
            <a:lvl4pPr marL="1463086" indent="0">
              <a:buNone/>
              <a:defRPr sz="2133"/>
            </a:lvl4pPr>
            <a:lvl5pPr marL="1950781" indent="0">
              <a:buNone/>
              <a:defRPr sz="2133"/>
            </a:lvl5pPr>
            <a:lvl6pPr marL="2438476" indent="0">
              <a:buNone/>
              <a:defRPr sz="2133"/>
            </a:lvl6pPr>
            <a:lvl7pPr marL="2926171" indent="0">
              <a:buNone/>
              <a:defRPr sz="2133"/>
            </a:lvl7pPr>
            <a:lvl8pPr marL="3413867" indent="0">
              <a:buNone/>
              <a:defRPr sz="2133"/>
            </a:lvl8pPr>
            <a:lvl9pPr marL="3901562" indent="0">
              <a:buNone/>
              <a:defRPr sz="2133"/>
            </a:lvl9pPr>
          </a:lstStyle>
          <a:p>
            <a:endParaRPr lang="en-US"/>
          </a:p>
        </p:txBody>
      </p:sp>
      <p:sp>
        <p:nvSpPr>
          <p:cNvPr id="4" name="Text Placeholder 3">
            <a:extLst>
              <a:ext uri="{FF2B5EF4-FFF2-40B4-BE49-F238E27FC236}">
                <a16:creationId xmlns:a16="http://schemas.microsoft.com/office/drawing/2014/main" id="{7A9D864C-B8F6-4143-AA09-B65B5F884FE1}"/>
              </a:ext>
            </a:extLst>
          </p:cNvPr>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Edit Master text styles</a:t>
            </a:r>
          </a:p>
        </p:txBody>
      </p:sp>
      <p:sp>
        <p:nvSpPr>
          <p:cNvPr id="5" name="Date Placeholder 4">
            <a:extLst>
              <a:ext uri="{FF2B5EF4-FFF2-40B4-BE49-F238E27FC236}">
                <a16:creationId xmlns:a16="http://schemas.microsoft.com/office/drawing/2014/main" id="{81DB736E-AB71-4099-8B0D-30338DD8F951}"/>
              </a:ext>
            </a:extLst>
          </p:cNvPr>
          <p:cNvSpPr>
            <a:spLocks noGrp="1"/>
          </p:cNvSpPr>
          <p:nvPr>
            <p:ph type="dt" sz="half" idx="10"/>
          </p:nvPr>
        </p:nvSpPr>
        <p:spPr/>
        <p:txBody>
          <a:bodyPr/>
          <a:lstStyle/>
          <a:p>
            <a:fld id="{22A2FA92-2764-4459-AF72-CA0DAD71F6D8}" type="datetimeFigureOut">
              <a:rPr lang="en-US" smtClean="0"/>
              <a:t>8/26/2022</a:t>
            </a:fld>
            <a:endParaRPr lang="en-US"/>
          </a:p>
        </p:txBody>
      </p:sp>
      <p:sp>
        <p:nvSpPr>
          <p:cNvPr id="6" name="Footer Placeholder 5">
            <a:extLst>
              <a:ext uri="{FF2B5EF4-FFF2-40B4-BE49-F238E27FC236}">
                <a16:creationId xmlns:a16="http://schemas.microsoft.com/office/drawing/2014/main" id="{DC98382C-1B7E-471C-B5D2-D8B8D5F0D8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F5C2A9-C81A-4C5E-9CC8-F853C51A2359}"/>
              </a:ext>
            </a:extLst>
          </p:cNvPr>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374578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BA8F4A-5158-4B54-81A5-96D2989E0A71}"/>
              </a:ext>
            </a:extLst>
          </p:cNvPr>
          <p:cNvSpPr>
            <a:spLocks noGrp="1"/>
          </p:cNvSpPr>
          <p:nvPr>
            <p:ph type="title"/>
          </p:nvPr>
        </p:nvSpPr>
        <p:spPr>
          <a:xfrm>
            <a:off x="894080" y="519290"/>
            <a:ext cx="11216640" cy="18852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3CC3DE-C6E5-42A1-93AE-AD81380B676F}"/>
              </a:ext>
            </a:extLst>
          </p:cNvPr>
          <p:cNvSpPr>
            <a:spLocks noGrp="1"/>
          </p:cNvSpPr>
          <p:nvPr>
            <p:ph type="body" idx="1"/>
          </p:nvPr>
        </p:nvSpPr>
        <p:spPr>
          <a:xfrm>
            <a:off x="894080" y="2596444"/>
            <a:ext cx="11216640" cy="618857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CF6060-0E2F-4913-91E9-900128C8FAFE}"/>
              </a:ext>
            </a:extLst>
          </p:cNvPr>
          <p:cNvSpPr>
            <a:spLocks noGrp="1"/>
          </p:cNvSpPr>
          <p:nvPr>
            <p:ph type="dt" sz="half" idx="2"/>
          </p:nvPr>
        </p:nvSpPr>
        <p:spPr>
          <a:xfrm>
            <a:off x="894080" y="9040143"/>
            <a:ext cx="2926080" cy="519289"/>
          </a:xfrm>
          <a:prstGeom prst="rect">
            <a:avLst/>
          </a:prstGeom>
        </p:spPr>
        <p:txBody>
          <a:bodyPr vert="horz" lIns="91440" tIns="45720" rIns="91440" bIns="45720" rtlCol="0" anchor="ctr"/>
          <a:lstStyle>
            <a:lvl1pPr algn="l">
              <a:defRPr sz="1280">
                <a:solidFill>
                  <a:schemeClr val="tx1">
                    <a:tint val="75000"/>
                  </a:schemeClr>
                </a:solidFill>
              </a:defRPr>
            </a:lvl1pPr>
          </a:lstStyle>
          <a:p>
            <a:fld id="{22A2FA92-2764-4459-AF72-CA0DAD71F6D8}" type="datetimeFigureOut">
              <a:rPr lang="en-US" smtClean="0"/>
              <a:t>8/26/2022</a:t>
            </a:fld>
            <a:endParaRPr lang="en-US"/>
          </a:p>
        </p:txBody>
      </p:sp>
      <p:sp>
        <p:nvSpPr>
          <p:cNvPr id="5" name="Footer Placeholder 4">
            <a:extLst>
              <a:ext uri="{FF2B5EF4-FFF2-40B4-BE49-F238E27FC236}">
                <a16:creationId xmlns:a16="http://schemas.microsoft.com/office/drawing/2014/main" id="{8D478DB0-EB73-4A19-B502-9C524E4588C4}"/>
              </a:ext>
            </a:extLst>
          </p:cNvPr>
          <p:cNvSpPr>
            <a:spLocks noGrp="1"/>
          </p:cNvSpPr>
          <p:nvPr>
            <p:ph type="ftr" sz="quarter" idx="3"/>
          </p:nvPr>
        </p:nvSpPr>
        <p:spPr>
          <a:xfrm>
            <a:off x="4307840" y="9040143"/>
            <a:ext cx="4389120" cy="519289"/>
          </a:xfrm>
          <a:prstGeom prst="rect">
            <a:avLst/>
          </a:prstGeom>
        </p:spPr>
        <p:txBody>
          <a:bodyPr vert="horz" lIns="91440" tIns="45720" rIns="91440" bIns="45720" rtlCol="0" anchor="ctr"/>
          <a:lstStyle>
            <a:lvl1pPr algn="ctr">
              <a:defRPr sz="128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B08CDCB-DC6E-4C85-9417-6FA612D9B5A4}"/>
              </a:ext>
            </a:extLst>
          </p:cNvPr>
          <p:cNvSpPr>
            <a:spLocks noGrp="1"/>
          </p:cNvSpPr>
          <p:nvPr>
            <p:ph type="sldNum" sz="quarter" idx="4"/>
          </p:nvPr>
        </p:nvSpPr>
        <p:spPr>
          <a:xfrm>
            <a:off x="9184640" y="9040143"/>
            <a:ext cx="2926080" cy="519289"/>
          </a:xfrm>
          <a:prstGeom prst="rect">
            <a:avLst/>
          </a:prstGeom>
        </p:spPr>
        <p:txBody>
          <a:bodyPr vert="horz" lIns="91440" tIns="45720" rIns="91440" bIns="45720" rtlCol="0" anchor="ctr"/>
          <a:lstStyle>
            <a:lvl1pPr algn="r">
              <a:defRPr sz="1280">
                <a:solidFill>
                  <a:schemeClr val="tx1">
                    <a:tint val="75000"/>
                  </a:schemeClr>
                </a:solidFill>
              </a:defRPr>
            </a:lvl1pPr>
          </a:lstStyle>
          <a:p>
            <a:fld id="{86CB4B4D-7CA3-9044-876B-883B54F8677D}" type="slidenum">
              <a:rPr lang="en-US" smtClean="0"/>
              <a:t>‹#›</a:t>
            </a:fld>
            <a:endParaRPr lang="en-US"/>
          </a:p>
        </p:txBody>
      </p:sp>
    </p:spTree>
    <p:extLst>
      <p:ext uri="{BB962C8B-B14F-4D97-AF65-F5344CB8AC3E}">
        <p14:creationId xmlns:p14="http://schemas.microsoft.com/office/powerpoint/2010/main" val="1290777988"/>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Lst>
  <p:txStyles>
    <p:titleStyle>
      <a:lvl1pPr algn="l" defTabSz="975390" rtl="0" eaLnBrk="1" latinLnBrk="0" hangingPunct="1">
        <a:lnSpc>
          <a:spcPct val="90000"/>
        </a:lnSpc>
        <a:spcBef>
          <a:spcPct val="0"/>
        </a:spcBef>
        <a:buNone/>
        <a:defRPr sz="4693" kern="1200">
          <a:solidFill>
            <a:schemeClr val="tx1"/>
          </a:solidFill>
          <a:latin typeface="+mj-lt"/>
          <a:ea typeface="+mj-ea"/>
          <a:cs typeface="+mj-cs"/>
        </a:defRPr>
      </a:lvl1pPr>
    </p:titleStyle>
    <p:bodyStyle>
      <a:lvl1pPr marL="243848" indent="-243848" algn="l" defTabSz="975390" rtl="0" eaLnBrk="1" latinLnBrk="0" hangingPunct="1">
        <a:lnSpc>
          <a:spcPct val="90000"/>
        </a:lnSpc>
        <a:spcBef>
          <a:spcPts val="1067"/>
        </a:spcBef>
        <a:buFont typeface="Arial" panose="020B0604020202020204" pitchFamily="34" charset="0"/>
        <a:buChar char="•"/>
        <a:defRPr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p:bodyStyle>
    <p:otherStyle>
      <a:defPPr>
        <a:defRPr lang="en-US"/>
      </a:defPPr>
      <a:lvl1pPr marL="0" algn="l" defTabSz="975390" rtl="0" eaLnBrk="1" latinLnBrk="0" hangingPunct="1">
        <a:defRPr sz="1920" kern="1200">
          <a:solidFill>
            <a:schemeClr val="tx1"/>
          </a:solidFill>
          <a:latin typeface="+mn-lt"/>
          <a:ea typeface="+mn-ea"/>
          <a:cs typeface="+mn-cs"/>
        </a:defRPr>
      </a:lvl1pPr>
      <a:lvl2pPr marL="487695" algn="l" defTabSz="975390" rtl="0" eaLnBrk="1" latinLnBrk="0" hangingPunct="1">
        <a:defRPr sz="1920" kern="1200">
          <a:solidFill>
            <a:schemeClr val="tx1"/>
          </a:solidFill>
          <a:latin typeface="+mn-lt"/>
          <a:ea typeface="+mn-ea"/>
          <a:cs typeface="+mn-cs"/>
        </a:defRPr>
      </a:lvl2pPr>
      <a:lvl3pPr marL="975390" algn="l" defTabSz="975390" rtl="0" eaLnBrk="1" latinLnBrk="0" hangingPunct="1">
        <a:defRPr sz="1920" kern="1200">
          <a:solidFill>
            <a:schemeClr val="tx1"/>
          </a:solidFill>
          <a:latin typeface="+mn-lt"/>
          <a:ea typeface="+mn-ea"/>
          <a:cs typeface="+mn-cs"/>
        </a:defRPr>
      </a:lvl3pPr>
      <a:lvl4pPr marL="1463086" algn="l" defTabSz="975390" rtl="0" eaLnBrk="1" latinLnBrk="0" hangingPunct="1">
        <a:defRPr sz="1920" kern="1200">
          <a:solidFill>
            <a:schemeClr val="tx1"/>
          </a:solidFill>
          <a:latin typeface="+mn-lt"/>
          <a:ea typeface="+mn-ea"/>
          <a:cs typeface="+mn-cs"/>
        </a:defRPr>
      </a:lvl4pPr>
      <a:lvl5pPr marL="1950781" algn="l" defTabSz="975390" rtl="0" eaLnBrk="1" latinLnBrk="0" hangingPunct="1">
        <a:defRPr sz="1920" kern="1200">
          <a:solidFill>
            <a:schemeClr val="tx1"/>
          </a:solidFill>
          <a:latin typeface="+mn-lt"/>
          <a:ea typeface="+mn-ea"/>
          <a:cs typeface="+mn-cs"/>
        </a:defRPr>
      </a:lvl5pPr>
      <a:lvl6pPr marL="2438476" algn="l" defTabSz="975390" rtl="0" eaLnBrk="1" latinLnBrk="0" hangingPunct="1">
        <a:defRPr sz="1920" kern="1200">
          <a:solidFill>
            <a:schemeClr val="tx1"/>
          </a:solidFill>
          <a:latin typeface="+mn-lt"/>
          <a:ea typeface="+mn-ea"/>
          <a:cs typeface="+mn-cs"/>
        </a:defRPr>
      </a:lvl6pPr>
      <a:lvl7pPr marL="2926171" algn="l" defTabSz="975390" rtl="0" eaLnBrk="1" latinLnBrk="0" hangingPunct="1">
        <a:defRPr sz="1920" kern="1200">
          <a:solidFill>
            <a:schemeClr val="tx1"/>
          </a:solidFill>
          <a:latin typeface="+mn-lt"/>
          <a:ea typeface="+mn-ea"/>
          <a:cs typeface="+mn-cs"/>
        </a:defRPr>
      </a:lvl7pPr>
      <a:lvl8pPr marL="3413867" algn="l" defTabSz="975390" rtl="0" eaLnBrk="1" latinLnBrk="0" hangingPunct="1">
        <a:defRPr sz="1920" kern="1200">
          <a:solidFill>
            <a:schemeClr val="tx1"/>
          </a:solidFill>
          <a:latin typeface="+mn-lt"/>
          <a:ea typeface="+mn-ea"/>
          <a:cs typeface="+mn-cs"/>
        </a:defRPr>
      </a:lvl8pPr>
      <a:lvl9pPr marL="3901562" algn="l" defTabSz="975390" rtl="0" eaLnBrk="1" latinLnBrk="0" hangingPunct="1">
        <a:defRPr sz="1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hyperlink" Target="https://www.watelectronics.com/types-of-programming-languages-with-difference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hyperlink" Target="http://tutorials.jenkov.com/software-elegance/index.html" TargetMode="Externa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hyperlink" Target="https://www.usability.gov/what-and-why/user-research.html" TargetMode="External"/><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s://www.merriam-webster.com/dictionary/paradigm"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Course Overview"/>
          <p:cNvSpPr txBox="1">
            <a:spLocks noGrp="1"/>
          </p:cNvSpPr>
          <p:nvPr>
            <p:ph type="ctrTitle"/>
          </p:nvPr>
        </p:nvSpPr>
        <p:spPr>
          <a:prstGeom prst="rect">
            <a:avLst/>
          </a:prstGeom>
        </p:spPr>
        <p:txBody>
          <a:bodyPr/>
          <a:lstStyle/>
          <a:p>
            <a:r>
              <a:rPr lang="en-US" dirty="0"/>
              <a:t>Object-Oriented</a:t>
            </a:r>
            <a:br>
              <a:rPr lang="en-US" dirty="0"/>
            </a:br>
            <a:r>
              <a:rPr lang="en-US" dirty="0"/>
              <a:t>Paradigm</a:t>
            </a:r>
            <a:endParaRPr dirty="0"/>
          </a:p>
        </p:txBody>
      </p:sp>
      <p:sp>
        <p:nvSpPr>
          <p:cNvPr id="211" name="CSCI 4448/5448: Object-Oriented Analysis &amp; Design…"/>
          <p:cNvSpPr txBox="1">
            <a:spLocks noGrp="1"/>
          </p:cNvSpPr>
          <p:nvPr>
            <p:ph type="subTitle" idx="1"/>
          </p:nvPr>
        </p:nvSpPr>
        <p:spPr>
          <a:prstGeom prst="rect">
            <a:avLst/>
          </a:prstGeom>
        </p:spPr>
        <p:txBody>
          <a:bodyPr/>
          <a:lstStyle/>
          <a:p>
            <a:r>
              <a:rPr dirty="0"/>
              <a:t>CSCI 4448/5448: Object-Oriented Analysis &amp; Design</a:t>
            </a:r>
          </a:p>
          <a:p>
            <a:r>
              <a:rPr dirty="0"/>
              <a:t>Lecture </a:t>
            </a:r>
            <a:r>
              <a:rPr lang="en-US" dirty="0"/>
              <a:t>4</a:t>
            </a:r>
            <a:endParaRPr dirty="0"/>
          </a:p>
        </p:txBody>
      </p:sp>
      <p:sp>
        <p:nvSpPr>
          <p:cNvPr id="212" name="Slide Number"/>
          <p:cNvSpPr txBox="1">
            <a:spLocks noGrp="1"/>
          </p:cNvSpPr>
          <p:nvPr>
            <p:ph type="sldNum" sz="quarter" idx="12"/>
          </p:nvPr>
        </p:nvSpPr>
        <p:spPr>
          <a:xfrm>
            <a:off x="12001500" y="9086850"/>
            <a:ext cx="578714" cy="41275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a:t>
            </a:fld>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Design Methods"/>
          <p:cNvSpPr txBox="1">
            <a:spLocks noGrp="1"/>
          </p:cNvSpPr>
          <p:nvPr>
            <p:ph type="title"/>
          </p:nvPr>
        </p:nvSpPr>
        <p:spPr>
          <a:prstGeom prst="rect">
            <a:avLst/>
          </a:prstGeom>
        </p:spPr>
        <p:txBody>
          <a:bodyPr/>
          <a:lstStyle/>
          <a:p>
            <a:r>
              <a:t>Design Methods</a:t>
            </a:r>
          </a:p>
        </p:txBody>
      </p:sp>
      <p:sp>
        <p:nvSpPr>
          <p:cNvPr id="219" name="Ways of solving problems…"/>
          <p:cNvSpPr txBox="1">
            <a:spLocks noGrp="1"/>
          </p:cNvSpPr>
          <p:nvPr>
            <p:ph type="body" idx="1"/>
          </p:nvPr>
        </p:nvSpPr>
        <p:spPr>
          <a:xfrm>
            <a:off x="722630" y="3158630"/>
            <a:ext cx="11216640" cy="6188570"/>
          </a:xfrm>
          <a:prstGeom prst="rect">
            <a:avLst/>
          </a:prstGeom>
        </p:spPr>
        <p:txBody>
          <a:bodyPr>
            <a:normAutofit/>
          </a:bodyPr>
          <a:lstStyle/>
          <a:p>
            <a:r>
              <a:rPr sz="3600" dirty="0"/>
              <a:t>Ways of solving problems</a:t>
            </a:r>
          </a:p>
          <a:p>
            <a:pPr lvl="1"/>
            <a:r>
              <a:rPr sz="3200" b="1" dirty="0"/>
              <a:t>Structured Design/</a:t>
            </a:r>
            <a:br>
              <a:rPr lang="en-US" sz="3200" b="1" dirty="0"/>
            </a:br>
            <a:r>
              <a:rPr sz="3200" b="1" dirty="0"/>
              <a:t>Programming</a:t>
            </a:r>
            <a:r>
              <a:rPr sz="3200" dirty="0"/>
              <a:t> (a.k.a. </a:t>
            </a:r>
            <a:r>
              <a:rPr sz="3200" b="1" dirty="0"/>
              <a:t>functional decomposition</a:t>
            </a:r>
            <a:r>
              <a:rPr sz="3200" dirty="0"/>
              <a:t>)</a:t>
            </a:r>
          </a:p>
          <a:p>
            <a:pPr lvl="2"/>
            <a:r>
              <a:rPr sz="2800" dirty="0"/>
              <a:t>“Think in terms of steps”</a:t>
            </a:r>
            <a:endParaRPr lang="en-US" sz="2800" dirty="0"/>
          </a:p>
          <a:p>
            <a:pPr lvl="2"/>
            <a:r>
              <a:rPr lang="en-US" sz="2800" dirty="0"/>
              <a:t>Example languages – C, Pascal, FORTRAN</a:t>
            </a:r>
            <a:endParaRPr sz="2800" dirty="0"/>
          </a:p>
          <a:p>
            <a:pPr lvl="1">
              <a:defRPr b="1"/>
            </a:pPr>
            <a:r>
              <a:rPr sz="3200" dirty="0"/>
              <a:t>Object-Oriented Design/Programming</a:t>
            </a:r>
          </a:p>
          <a:p>
            <a:pPr lvl="2"/>
            <a:r>
              <a:rPr sz="2800" dirty="0"/>
              <a:t>“Think in terms of objects that do things”</a:t>
            </a:r>
            <a:r>
              <a:rPr lang="en-US" sz="2800" b="1" dirty="0"/>
              <a:t> </a:t>
            </a:r>
          </a:p>
          <a:p>
            <a:pPr lvl="2"/>
            <a:r>
              <a:rPr lang="en-US" sz="2800" dirty="0"/>
              <a:t>Example languages – C++, C#, Java, Python, Objective-C</a:t>
            </a:r>
          </a:p>
          <a:p>
            <a:pPr lvl="1"/>
            <a:r>
              <a:rPr lang="en-US" sz="3200" b="1" dirty="0"/>
              <a:t>Functional Programming</a:t>
            </a:r>
            <a:r>
              <a:rPr lang="en-US" sz="3200" dirty="0"/>
              <a:t> (a.k.a. </a:t>
            </a:r>
            <a:r>
              <a:rPr lang="en-US" sz="3200" b="1" dirty="0"/>
              <a:t>declarative programming</a:t>
            </a:r>
            <a:r>
              <a:rPr lang="en-US" sz="3200" dirty="0"/>
              <a:t>)</a:t>
            </a:r>
          </a:p>
          <a:p>
            <a:pPr lvl="2"/>
            <a:r>
              <a:rPr lang="en-US" sz="2800" dirty="0"/>
              <a:t>“Think in terms of functions and their composition”</a:t>
            </a:r>
          </a:p>
          <a:p>
            <a:pPr lvl="2"/>
            <a:r>
              <a:rPr lang="en-US" sz="2800" dirty="0"/>
              <a:t>Example languages – Mathematica, Lisp, Erlang, F#</a:t>
            </a:r>
          </a:p>
          <a:p>
            <a:pPr lvl="2"/>
            <a:endParaRPr lang="en-US" sz="2800" dirty="0"/>
          </a:p>
          <a:p>
            <a:pPr lvl="2"/>
            <a:endParaRPr sz="2800" dirty="0"/>
          </a:p>
        </p:txBody>
      </p:sp>
      <p:sp>
        <p:nvSpPr>
          <p:cNvPr id="220" name="Slide Number"/>
          <p:cNvSpPr txBox="1">
            <a:spLocks noGrp="1"/>
          </p:cNvSpPr>
          <p:nvPr>
            <p:ph type="sldNum" sz="quarter" idx="2"/>
          </p:nvPr>
        </p:nvSpPr>
        <p:spPr>
          <a:xfrm>
            <a:off x="12268200" y="9194800"/>
            <a:ext cx="312014" cy="3048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10</a:t>
            </a:fld>
            <a:endParaRPr/>
          </a:p>
        </p:txBody>
      </p:sp>
      <p:pic>
        <p:nvPicPr>
          <p:cNvPr id="1026" name="Picture 2" descr="Types of Programming Paradigms">
            <a:extLst>
              <a:ext uri="{FF2B5EF4-FFF2-40B4-BE49-F238E27FC236}">
                <a16:creationId xmlns:a16="http://schemas.microsoft.com/office/drawing/2014/main" id="{5FE284D3-8FAE-D82D-80EC-772F1A1A56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2400" y="254000"/>
            <a:ext cx="6415088" cy="333544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522CA4C-AD85-ABBC-DA04-456789880A8D}"/>
              </a:ext>
            </a:extLst>
          </p:cNvPr>
          <p:cNvSpPr txBox="1"/>
          <p:nvPr/>
        </p:nvSpPr>
        <p:spPr>
          <a:xfrm>
            <a:off x="7429500" y="3589445"/>
            <a:ext cx="5487988" cy="276999"/>
          </a:xfrm>
          <a:prstGeom prst="rect">
            <a:avLst/>
          </a:prstGeom>
          <a:noFill/>
        </p:spPr>
        <p:txBody>
          <a:bodyPr wrap="square">
            <a:spAutoFit/>
          </a:bodyPr>
          <a:lstStyle/>
          <a:p>
            <a:r>
              <a:rPr lang="en-US" sz="1200" dirty="0">
                <a:hlinkClick r:id="rId4"/>
              </a:rPr>
              <a:t>https://www.watelectronics.com/types-of-programming-languages-with-differences/</a:t>
            </a:r>
            <a:r>
              <a:rPr lang="en-US" sz="1200" dirty="0"/>
              <a:t> </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Simple Problem: Display Shapes"/>
          <p:cNvSpPr txBox="1">
            <a:spLocks noGrp="1"/>
          </p:cNvSpPr>
          <p:nvPr>
            <p:ph type="title"/>
          </p:nvPr>
        </p:nvSpPr>
        <p:spPr>
          <a:prstGeom prst="rect">
            <a:avLst/>
          </a:prstGeom>
        </p:spPr>
        <p:txBody>
          <a:bodyPr/>
          <a:lstStyle/>
          <a:p>
            <a:r>
              <a:t>Simple Problem: Display Shapes</a:t>
            </a:r>
          </a:p>
        </p:txBody>
      </p:sp>
      <p:sp>
        <p:nvSpPr>
          <p:cNvPr id="223" name="Functional decomposition: break problem into small steps…"/>
          <p:cNvSpPr txBox="1">
            <a:spLocks noGrp="1"/>
          </p:cNvSpPr>
          <p:nvPr>
            <p:ph type="body" idx="1"/>
          </p:nvPr>
        </p:nvSpPr>
        <p:spPr>
          <a:prstGeom prst="rect">
            <a:avLst/>
          </a:prstGeom>
        </p:spPr>
        <p:txBody>
          <a:bodyPr>
            <a:normAutofit/>
          </a:bodyPr>
          <a:lstStyle/>
          <a:p>
            <a:pPr>
              <a:defRPr b="1"/>
            </a:pPr>
            <a:r>
              <a:rPr sz="3200" dirty="0"/>
              <a:t>Functional decomposition: break problem into small steps</a:t>
            </a:r>
          </a:p>
          <a:p>
            <a:pPr lvl="1"/>
            <a:r>
              <a:rPr sz="2800" dirty="0"/>
              <a:t>Connect to database</a:t>
            </a:r>
          </a:p>
          <a:p>
            <a:pPr lvl="1"/>
            <a:r>
              <a:rPr sz="2800" dirty="0"/>
              <a:t>Locate and retrieve shapes</a:t>
            </a:r>
          </a:p>
          <a:p>
            <a:pPr lvl="1"/>
            <a:r>
              <a:rPr sz="2800" dirty="0"/>
              <a:t>Sort the shapes (perhaps by z-order; draw background shapes first)</a:t>
            </a:r>
          </a:p>
          <a:p>
            <a:pPr lvl="1"/>
            <a:r>
              <a:rPr sz="2800" dirty="0"/>
              <a:t>Loop through list and display each shape</a:t>
            </a:r>
          </a:p>
          <a:p>
            <a:pPr lvl="2"/>
            <a:r>
              <a:rPr sz="2400" dirty="0"/>
              <a:t>Identify shape (circle, triangle, square?)</a:t>
            </a:r>
          </a:p>
          <a:p>
            <a:pPr lvl="2"/>
            <a:r>
              <a:rPr sz="2400" dirty="0"/>
              <a:t>Get location of shape</a:t>
            </a:r>
          </a:p>
          <a:p>
            <a:pPr lvl="2"/>
            <a:r>
              <a:rPr sz="2400" dirty="0"/>
              <a:t>Call function to display the shape at the given location</a:t>
            </a:r>
          </a:p>
        </p:txBody>
      </p:sp>
      <p:sp>
        <p:nvSpPr>
          <p:cNvPr id="224" name="Slide Number"/>
          <p:cNvSpPr txBox="1">
            <a:spLocks noGrp="1"/>
          </p:cNvSpPr>
          <p:nvPr>
            <p:ph type="sldNum" sz="quarter" idx="2"/>
          </p:nvPr>
        </p:nvSpPr>
        <p:spPr>
          <a:xfrm>
            <a:off x="12268200" y="9194800"/>
            <a:ext cx="312014" cy="3048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a:t>
            </a:fld>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Functional Decomposition"/>
          <p:cNvSpPr txBox="1">
            <a:spLocks noGrp="1"/>
          </p:cNvSpPr>
          <p:nvPr>
            <p:ph type="title"/>
          </p:nvPr>
        </p:nvSpPr>
        <p:spPr>
          <a:prstGeom prst="rect">
            <a:avLst/>
          </a:prstGeom>
        </p:spPr>
        <p:txBody>
          <a:bodyPr/>
          <a:lstStyle/>
          <a:p>
            <a:r>
              <a:t>Functional Decomposition</a:t>
            </a:r>
          </a:p>
        </p:txBody>
      </p:sp>
      <p:sp>
        <p:nvSpPr>
          <p:cNvPr id="227" name="Decompose big problems into the functional steps required to solve it…"/>
          <p:cNvSpPr txBox="1">
            <a:spLocks noGrp="1"/>
          </p:cNvSpPr>
          <p:nvPr>
            <p:ph type="body" idx="1"/>
          </p:nvPr>
        </p:nvSpPr>
        <p:spPr>
          <a:prstGeom prst="rect">
            <a:avLst/>
          </a:prstGeom>
        </p:spPr>
        <p:txBody>
          <a:bodyPr>
            <a:normAutofit/>
          </a:bodyPr>
          <a:lstStyle/>
          <a:p>
            <a:pPr>
              <a:defRPr b="1"/>
            </a:pPr>
            <a:r>
              <a:rPr sz="3600" dirty="0"/>
              <a:t>Decompose big problems into the functional steps required to solve it</a:t>
            </a:r>
          </a:p>
          <a:p>
            <a:pPr lvl="1"/>
            <a:r>
              <a:rPr sz="3200" dirty="0"/>
              <a:t>For a very big problem, simply break it down to smaller problems</a:t>
            </a:r>
          </a:p>
          <a:p>
            <a:pPr lvl="2"/>
            <a:r>
              <a:rPr sz="2800" dirty="0"/>
              <a:t>then decompose smaller problems into functional steps</a:t>
            </a:r>
          </a:p>
          <a:p>
            <a:r>
              <a:rPr sz="3600" dirty="0"/>
              <a:t>Goal is to </a:t>
            </a:r>
            <a:r>
              <a:rPr sz="3600" b="1" dirty="0"/>
              <a:t>slice up the problems</a:t>
            </a:r>
            <a:r>
              <a:rPr sz="3600" dirty="0"/>
              <a:t> until they are at a </a:t>
            </a:r>
            <a:r>
              <a:rPr sz="3600" b="1" dirty="0"/>
              <a:t>level of granularity</a:t>
            </a:r>
            <a:r>
              <a:rPr sz="3600" dirty="0"/>
              <a:t> that is </a:t>
            </a:r>
            <a:r>
              <a:rPr sz="3600" b="1" dirty="0"/>
              <a:t>easy to solve in a couple of steps</a:t>
            </a:r>
          </a:p>
          <a:p>
            <a:pPr lvl="1"/>
            <a:r>
              <a:rPr sz="3200" dirty="0"/>
              <a:t>Then arrange the steps into an order that solves all of the identified subproblems and, presto, the big problem is solved along the way</a:t>
            </a:r>
          </a:p>
          <a:p>
            <a:r>
              <a:rPr sz="3600" dirty="0"/>
              <a:t>Extremely natural approach to problem solving; we do this almost without thinking about it</a:t>
            </a:r>
          </a:p>
        </p:txBody>
      </p:sp>
      <p:sp>
        <p:nvSpPr>
          <p:cNvPr id="228" name="Slide Number"/>
          <p:cNvSpPr txBox="1">
            <a:spLocks noGrp="1"/>
          </p:cNvSpPr>
          <p:nvPr>
            <p:ph type="sldNum" sz="quarter" idx="2"/>
          </p:nvPr>
        </p:nvSpPr>
        <p:spPr>
          <a:xfrm>
            <a:off x="12268200" y="9194800"/>
            <a:ext cx="312014" cy="3048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12</a:t>
            </a:fld>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Functional Decomposition: Problems"/>
          <p:cNvSpPr txBox="1">
            <a:spLocks noGrp="1"/>
          </p:cNvSpPr>
          <p:nvPr>
            <p:ph type="title"/>
          </p:nvPr>
        </p:nvSpPr>
        <p:spPr>
          <a:prstGeom prst="rect">
            <a:avLst/>
          </a:prstGeom>
        </p:spPr>
        <p:txBody>
          <a:bodyPr/>
          <a:lstStyle/>
          <a:p>
            <a:r>
              <a:t>Functional Decomposition: Problems</a:t>
            </a:r>
          </a:p>
        </p:txBody>
      </p:sp>
      <p:sp>
        <p:nvSpPr>
          <p:cNvPr id="231" name="There are two main problems with this approach to design…"/>
          <p:cNvSpPr txBox="1">
            <a:spLocks noGrp="1"/>
          </p:cNvSpPr>
          <p:nvPr>
            <p:ph type="body" idx="1"/>
          </p:nvPr>
        </p:nvSpPr>
        <p:spPr>
          <a:prstGeom prst="rect">
            <a:avLst/>
          </a:prstGeom>
        </p:spPr>
        <p:txBody>
          <a:bodyPr>
            <a:normAutofit/>
          </a:bodyPr>
          <a:lstStyle/>
          <a:p>
            <a:r>
              <a:rPr sz="3600" dirty="0"/>
              <a:t>There are two main problems with this approach to design</a:t>
            </a:r>
          </a:p>
          <a:p>
            <a:pPr lvl="1"/>
            <a:r>
              <a:rPr sz="3200" dirty="0"/>
              <a:t>It creates designs </a:t>
            </a:r>
            <a:r>
              <a:rPr sz="3200" b="1" dirty="0"/>
              <a:t>centered around a “main program”</a:t>
            </a:r>
          </a:p>
          <a:p>
            <a:pPr lvl="2"/>
            <a:r>
              <a:rPr sz="2800" dirty="0"/>
              <a:t>This program is in control and knows all of the details about what needs to be done and all of the details about the program’s data structures</a:t>
            </a:r>
          </a:p>
          <a:p>
            <a:pPr lvl="1"/>
            <a:r>
              <a:rPr sz="3200" dirty="0"/>
              <a:t>It creates designs that </a:t>
            </a:r>
            <a:r>
              <a:rPr sz="3200" b="1" dirty="0"/>
              <a:t>do not respond well to change requests</a:t>
            </a:r>
          </a:p>
          <a:p>
            <a:pPr lvl="2"/>
            <a:r>
              <a:rPr sz="2800" dirty="0"/>
              <a:t>These programs are </a:t>
            </a:r>
            <a:r>
              <a:rPr sz="2800" b="1" dirty="0"/>
              <a:t>not well modularized</a:t>
            </a:r>
            <a:r>
              <a:rPr sz="2800" dirty="0"/>
              <a:t> and so a change request often requires modification of the main program; a minor change in a data structure, for example, might cause impacts throughout the entire main program</a:t>
            </a:r>
          </a:p>
        </p:txBody>
      </p:sp>
      <p:sp>
        <p:nvSpPr>
          <p:cNvPr id="232" name="Slide Number"/>
          <p:cNvSpPr txBox="1">
            <a:spLocks noGrp="1"/>
          </p:cNvSpPr>
          <p:nvPr>
            <p:ph type="sldNum" sz="quarter" idx="2"/>
          </p:nvPr>
        </p:nvSpPr>
        <p:spPr>
          <a:xfrm>
            <a:off x="12268200" y="9194800"/>
            <a:ext cx="312014" cy="3048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13</a:t>
            </a:fld>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Why do these problems exist?"/>
          <p:cNvSpPr txBox="1">
            <a:spLocks noGrp="1"/>
          </p:cNvSpPr>
          <p:nvPr>
            <p:ph type="title"/>
          </p:nvPr>
        </p:nvSpPr>
        <p:spPr>
          <a:prstGeom prst="rect">
            <a:avLst/>
          </a:prstGeom>
        </p:spPr>
        <p:txBody>
          <a:bodyPr/>
          <a:lstStyle/>
          <a:p>
            <a:r>
              <a:t>Why do these problems exist?</a:t>
            </a:r>
          </a:p>
        </p:txBody>
      </p:sp>
      <p:sp>
        <p:nvSpPr>
          <p:cNvPr id="239" name="These problems occur with the functional decomposition approach because the resulting software exhibits…"/>
          <p:cNvSpPr txBox="1">
            <a:spLocks noGrp="1"/>
          </p:cNvSpPr>
          <p:nvPr>
            <p:ph type="body" idx="1"/>
          </p:nvPr>
        </p:nvSpPr>
        <p:spPr>
          <a:prstGeom prst="rect">
            <a:avLst/>
          </a:prstGeom>
        </p:spPr>
        <p:txBody>
          <a:bodyPr>
            <a:normAutofit/>
          </a:bodyPr>
          <a:lstStyle/>
          <a:p>
            <a:r>
              <a:rPr sz="3600" dirty="0"/>
              <a:t>These problems occur with the functional decomposition approach because the resulting software exhibits</a:t>
            </a:r>
          </a:p>
          <a:p>
            <a:pPr lvl="1"/>
            <a:r>
              <a:rPr sz="3200" dirty="0"/>
              <a:t>poor use of </a:t>
            </a:r>
            <a:r>
              <a:rPr sz="3200" b="1" dirty="0"/>
              <a:t>abstraction</a:t>
            </a:r>
          </a:p>
          <a:p>
            <a:pPr lvl="1"/>
            <a:r>
              <a:rPr sz="3200" dirty="0"/>
              <a:t>poor </a:t>
            </a:r>
            <a:r>
              <a:rPr sz="3200" b="1" dirty="0"/>
              <a:t>encapsulation</a:t>
            </a:r>
            <a:r>
              <a:rPr sz="3200" dirty="0"/>
              <a:t> (a.k.a. </a:t>
            </a:r>
            <a:r>
              <a:rPr sz="3200" b="1" dirty="0"/>
              <a:t>information hiding</a:t>
            </a:r>
            <a:r>
              <a:rPr sz="3200" dirty="0"/>
              <a:t>)</a:t>
            </a:r>
          </a:p>
          <a:p>
            <a:pPr lvl="1"/>
            <a:r>
              <a:rPr sz="3200" dirty="0"/>
              <a:t>poor </a:t>
            </a:r>
            <a:r>
              <a:rPr sz="3200" b="1" dirty="0"/>
              <a:t>modularity</a:t>
            </a:r>
          </a:p>
          <a:p>
            <a:r>
              <a:rPr sz="3600" dirty="0"/>
              <a:t>If you have poor abstractions and you want to add another one, it’s often not clear how to do it (easily)</a:t>
            </a:r>
          </a:p>
          <a:p>
            <a:r>
              <a:rPr sz="3600" dirty="0"/>
              <a:t>If you have poor encapsulation and poor modularity, changes tend to percolate through the code since nothing </a:t>
            </a:r>
            <a:r>
              <a:rPr sz="3600" b="1" dirty="0"/>
              <a:t>prevents dependencies from forming throughout the code</a:t>
            </a:r>
          </a:p>
        </p:txBody>
      </p:sp>
      <p:sp>
        <p:nvSpPr>
          <p:cNvPr id="240" name="Slide Number"/>
          <p:cNvSpPr txBox="1">
            <a:spLocks noGrp="1"/>
          </p:cNvSpPr>
          <p:nvPr>
            <p:ph type="sldNum" sz="quarter" idx="2"/>
          </p:nvPr>
        </p:nvSpPr>
        <p:spPr>
          <a:xfrm>
            <a:off x="12268200" y="9194800"/>
            <a:ext cx="312014" cy="3048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14</a:t>
            </a:fld>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Why should we care?"/>
          <p:cNvSpPr txBox="1">
            <a:spLocks noGrp="1"/>
          </p:cNvSpPr>
          <p:nvPr>
            <p:ph type="title"/>
          </p:nvPr>
        </p:nvSpPr>
        <p:spPr>
          <a:prstGeom prst="rect">
            <a:avLst/>
          </a:prstGeom>
        </p:spPr>
        <p:txBody>
          <a:bodyPr/>
          <a:lstStyle/>
          <a:p>
            <a:r>
              <a:t>Why should we care?</a:t>
            </a:r>
          </a:p>
        </p:txBody>
      </p:sp>
      <p:sp>
        <p:nvSpPr>
          <p:cNvPr id="243" name="As the book says…"/>
          <p:cNvSpPr txBox="1">
            <a:spLocks noGrp="1"/>
          </p:cNvSpPr>
          <p:nvPr>
            <p:ph type="body" idx="1"/>
          </p:nvPr>
        </p:nvSpPr>
        <p:spPr>
          <a:prstGeom prst="rect">
            <a:avLst/>
          </a:prstGeom>
        </p:spPr>
        <p:txBody>
          <a:bodyPr/>
          <a:lstStyle/>
          <a:p>
            <a:r>
              <a:rPr lang="en-US" dirty="0"/>
              <a:t>Head First: </a:t>
            </a:r>
            <a:r>
              <a:rPr lang="en-US" b="1" dirty="0"/>
              <a:t>One constant in software development: Change</a:t>
            </a:r>
          </a:p>
          <a:p>
            <a:r>
              <a:rPr lang="en-US" dirty="0" err="1"/>
              <a:t>Shallloway</a:t>
            </a:r>
            <a:r>
              <a:rPr lang="en-US" dirty="0"/>
              <a:t>/Trott </a:t>
            </a:r>
            <a:r>
              <a:rPr dirty="0"/>
              <a:t>book</a:t>
            </a:r>
            <a:r>
              <a:rPr lang="en-US" dirty="0"/>
              <a:t>:</a:t>
            </a:r>
            <a:endParaRPr dirty="0"/>
          </a:p>
          <a:p>
            <a:pPr lvl="1">
              <a:defRPr b="1"/>
            </a:pPr>
            <a:r>
              <a:rPr dirty="0"/>
              <a:t>“Many bugs originate with changes to the code” </a:t>
            </a:r>
          </a:p>
          <a:p>
            <a:r>
              <a:rPr dirty="0"/>
              <a:t>and</a:t>
            </a:r>
          </a:p>
          <a:p>
            <a:pPr lvl="1">
              <a:defRPr b="1"/>
            </a:pPr>
            <a:r>
              <a:rPr dirty="0"/>
              <a:t>“Things change. They always do. And nothing you can do will stop change [from occurring to your software system].”</a:t>
            </a:r>
          </a:p>
          <a:p>
            <a:r>
              <a:rPr dirty="0"/>
              <a:t>We need to ensure that we do not get overcome by change requests; that we create designs that are resilient to change;</a:t>
            </a:r>
          </a:p>
          <a:p>
            <a:r>
              <a:rPr dirty="0"/>
              <a:t>Indeed, we want software designs that are “designed” to accommodate change in a straightforward manner</a:t>
            </a:r>
            <a:endParaRPr lang="en-US" dirty="0"/>
          </a:p>
          <a:p>
            <a:r>
              <a:rPr lang="en-US" dirty="0"/>
              <a:t>T</a:t>
            </a:r>
            <a:r>
              <a:rPr dirty="0"/>
              <a:t>hat is what OO A&amp;D provides!</a:t>
            </a:r>
          </a:p>
        </p:txBody>
      </p:sp>
      <p:sp>
        <p:nvSpPr>
          <p:cNvPr id="244" name="Slide Number"/>
          <p:cNvSpPr txBox="1">
            <a:spLocks noGrp="1"/>
          </p:cNvSpPr>
          <p:nvPr>
            <p:ph type="sldNum" sz="quarter" idx="2"/>
          </p:nvPr>
        </p:nvSpPr>
        <p:spPr>
          <a:xfrm>
            <a:off x="12110720" y="9194800"/>
            <a:ext cx="469494" cy="20099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15</a:t>
            </a:fld>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9E619-A468-4C89-A242-A5C9AE489BAB}"/>
              </a:ext>
            </a:extLst>
          </p:cNvPr>
          <p:cNvSpPr>
            <a:spLocks noGrp="1"/>
          </p:cNvSpPr>
          <p:nvPr>
            <p:ph type="title"/>
          </p:nvPr>
        </p:nvSpPr>
        <p:spPr/>
        <p:txBody>
          <a:bodyPr/>
          <a:lstStyle/>
          <a:p>
            <a:r>
              <a:rPr lang="en-US" dirty="0"/>
              <a:t>“Functional Elegance”</a:t>
            </a:r>
          </a:p>
        </p:txBody>
      </p:sp>
      <p:sp>
        <p:nvSpPr>
          <p:cNvPr id="3" name="Text Placeholder 2">
            <a:extLst>
              <a:ext uri="{FF2B5EF4-FFF2-40B4-BE49-F238E27FC236}">
                <a16:creationId xmlns:a16="http://schemas.microsoft.com/office/drawing/2014/main" id="{F4EDC887-4739-4BC2-B525-90C893575ABE}"/>
              </a:ext>
            </a:extLst>
          </p:cNvPr>
          <p:cNvSpPr>
            <a:spLocks noGrp="1"/>
          </p:cNvSpPr>
          <p:nvPr>
            <p:ph type="body" idx="1"/>
          </p:nvPr>
        </p:nvSpPr>
        <p:spPr>
          <a:xfrm>
            <a:off x="894080" y="2596444"/>
            <a:ext cx="11361110" cy="6188570"/>
          </a:xfrm>
        </p:spPr>
        <p:txBody>
          <a:bodyPr>
            <a:normAutofit fontScale="85000" lnSpcReduction="20000"/>
          </a:bodyPr>
          <a:lstStyle/>
          <a:p>
            <a:r>
              <a:rPr lang="en-US" dirty="0"/>
              <a:t>OO development also supports us in providing software that is well designed and usable, for users and other developers</a:t>
            </a:r>
          </a:p>
          <a:p>
            <a:r>
              <a:rPr lang="en-US" dirty="0"/>
              <a:t>In his tutorials, Jacob </a:t>
            </a:r>
            <a:r>
              <a:rPr lang="en-US" dirty="0" err="1"/>
              <a:t>Jenkov</a:t>
            </a:r>
            <a:r>
              <a:rPr lang="en-US" dirty="0"/>
              <a:t> describes this as </a:t>
            </a:r>
            <a:r>
              <a:rPr lang="en-US" b="1" dirty="0"/>
              <a:t>functional elegance</a:t>
            </a:r>
            <a:r>
              <a:rPr lang="en-US" dirty="0"/>
              <a:t>, defined as:</a:t>
            </a:r>
          </a:p>
          <a:p>
            <a:pPr lvl="1"/>
            <a:r>
              <a:rPr lang="en-US" dirty="0"/>
              <a:t>“Solve my problem, with minimal effort from me, and don’t get in my way”</a:t>
            </a:r>
          </a:p>
          <a:p>
            <a:pPr lvl="1"/>
            <a:r>
              <a:rPr lang="en-US" dirty="0"/>
              <a:t>Elegance equates to “making something hard seem easy, almost effortless”</a:t>
            </a:r>
          </a:p>
          <a:p>
            <a:r>
              <a:rPr lang="en-US" dirty="0"/>
              <a:t>He provides a code example of summing the bytes in an array</a:t>
            </a:r>
          </a:p>
          <a:p>
            <a:r>
              <a:rPr lang="en-US" dirty="0"/>
              <a:t>In his “elegant” example, he provides a simple sum of the entire array, as well as a selected part of the array, all in the same code (using an overloaded sum method), resulting in a method that is both </a:t>
            </a:r>
            <a:br>
              <a:rPr lang="en-US" dirty="0"/>
            </a:br>
            <a:r>
              <a:rPr lang="en-US" b="1" dirty="0"/>
              <a:t>useable and useful</a:t>
            </a:r>
          </a:p>
          <a:p>
            <a:pPr marL="0" indent="0">
              <a:buNone/>
            </a:pPr>
            <a:endParaRPr lang="en-US" dirty="0"/>
          </a:p>
          <a:p>
            <a:pPr marL="0" indent="0">
              <a:buNone/>
            </a:pPr>
            <a:r>
              <a:rPr lang="en-US" dirty="0">
                <a:latin typeface="Consolas" panose="020B0609020204030204" pitchFamily="49" charset="0"/>
              </a:rPr>
              <a:t>byte[] </a:t>
            </a:r>
            <a:r>
              <a:rPr lang="en-US" dirty="0" err="1">
                <a:latin typeface="Consolas" panose="020B0609020204030204" pitchFamily="49" charset="0"/>
              </a:rPr>
              <a:t>byteArray</a:t>
            </a:r>
            <a:r>
              <a:rPr lang="en-US" dirty="0">
                <a:latin typeface="Consolas" panose="020B0609020204030204" pitchFamily="49" charset="0"/>
              </a:rPr>
              <a:t> = ... // get byte array from somewhere</a:t>
            </a:r>
          </a:p>
          <a:p>
            <a:pPr marL="0" indent="0">
              <a:buNone/>
            </a:pPr>
            <a:r>
              <a:rPr lang="en-US" dirty="0">
                <a:latin typeface="Consolas" panose="020B0609020204030204" pitchFamily="49" charset="0"/>
              </a:rPr>
              <a:t>int </a:t>
            </a:r>
            <a:r>
              <a:rPr lang="en-US" dirty="0" err="1">
                <a:latin typeface="Consolas" panose="020B0609020204030204" pitchFamily="49" charset="0"/>
              </a:rPr>
              <a:t>sumAll</a:t>
            </a:r>
            <a:r>
              <a:rPr lang="en-US" dirty="0">
                <a:latin typeface="Consolas" panose="020B0609020204030204" pitchFamily="49" charset="0"/>
              </a:rPr>
              <a:t>  = sum(</a:t>
            </a:r>
            <a:r>
              <a:rPr lang="en-US" dirty="0" err="1">
                <a:latin typeface="Consolas" panose="020B0609020204030204" pitchFamily="49" charset="0"/>
              </a:rPr>
              <a:t>byteArray</a:t>
            </a:r>
            <a:r>
              <a:rPr lang="en-US" dirty="0">
                <a:latin typeface="Consolas" panose="020B0609020204030204" pitchFamily="49" charset="0"/>
              </a:rPr>
              <a:t>);</a:t>
            </a:r>
          </a:p>
          <a:p>
            <a:pPr marL="0" indent="0">
              <a:buNone/>
            </a:pPr>
            <a:r>
              <a:rPr lang="en-US" dirty="0">
                <a:latin typeface="Consolas" panose="020B0609020204030204" pitchFamily="49" charset="0"/>
              </a:rPr>
              <a:t>int </a:t>
            </a:r>
            <a:r>
              <a:rPr lang="en-US" dirty="0" err="1">
                <a:latin typeface="Consolas" panose="020B0609020204030204" pitchFamily="49" charset="0"/>
              </a:rPr>
              <a:t>sumPart</a:t>
            </a:r>
            <a:r>
              <a:rPr lang="en-US" dirty="0">
                <a:latin typeface="Consolas" panose="020B0609020204030204" pitchFamily="49" charset="0"/>
              </a:rPr>
              <a:t> = sum(</a:t>
            </a:r>
            <a:r>
              <a:rPr lang="en-US" dirty="0" err="1">
                <a:latin typeface="Consolas" panose="020B0609020204030204" pitchFamily="49" charset="0"/>
              </a:rPr>
              <a:t>byteArray</a:t>
            </a:r>
            <a:r>
              <a:rPr lang="en-US" dirty="0">
                <a:latin typeface="Consolas" panose="020B0609020204030204" pitchFamily="49" charset="0"/>
              </a:rPr>
              <a:t>, 10, 20);</a:t>
            </a:r>
          </a:p>
          <a:p>
            <a:endParaRPr lang="en-US" dirty="0"/>
          </a:p>
          <a:p>
            <a:r>
              <a:rPr lang="en-US" dirty="0">
                <a:hlinkClick r:id="rId2"/>
              </a:rPr>
              <a:t>http://tutorials.jenkov.com/software-elegance/index.html</a:t>
            </a:r>
            <a:r>
              <a:rPr lang="en-US" dirty="0"/>
              <a:t> </a:t>
            </a:r>
          </a:p>
          <a:p>
            <a:r>
              <a:rPr lang="en-US" dirty="0"/>
              <a:t>The </a:t>
            </a:r>
            <a:r>
              <a:rPr lang="en-US" dirty="0" err="1"/>
              <a:t>Jenkov</a:t>
            </a:r>
            <a:r>
              <a:rPr lang="en-US" dirty="0"/>
              <a:t> tutorials are a great place to review Java, by the way</a:t>
            </a:r>
          </a:p>
        </p:txBody>
      </p:sp>
    </p:spTree>
    <p:extLst>
      <p:ext uri="{BB962C8B-B14F-4D97-AF65-F5344CB8AC3E}">
        <p14:creationId xmlns:p14="http://schemas.microsoft.com/office/powerpoint/2010/main" val="373669315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tart of a Journey (III)"/>
          <p:cNvSpPr txBox="1">
            <a:spLocks noGrp="1"/>
          </p:cNvSpPr>
          <p:nvPr>
            <p:ph type="title"/>
          </p:nvPr>
        </p:nvSpPr>
        <p:spPr>
          <a:prstGeom prst="rect">
            <a:avLst/>
          </a:prstGeom>
        </p:spPr>
        <p:txBody>
          <a:bodyPr/>
          <a:lstStyle/>
          <a:p>
            <a:r>
              <a:rPr lang="en-US" dirty="0"/>
              <a:t>Abstraction &amp; Encapsulation</a:t>
            </a:r>
            <a:endParaRPr dirty="0"/>
          </a:p>
        </p:txBody>
      </p:sp>
      <p:sp>
        <p:nvSpPr>
          <p:cNvPr id="255" name="Simple Definitions…"/>
          <p:cNvSpPr txBox="1">
            <a:spLocks noGrp="1"/>
          </p:cNvSpPr>
          <p:nvPr>
            <p:ph type="body" idx="1"/>
          </p:nvPr>
        </p:nvSpPr>
        <p:spPr>
          <a:prstGeom prst="rect">
            <a:avLst/>
          </a:prstGeom>
        </p:spPr>
        <p:txBody>
          <a:bodyPr>
            <a:normAutofit/>
          </a:bodyPr>
          <a:lstStyle/>
          <a:p>
            <a:r>
              <a:rPr sz="3600" dirty="0"/>
              <a:t>Simple Definitions</a:t>
            </a:r>
          </a:p>
          <a:p>
            <a:pPr lvl="1"/>
            <a:r>
              <a:rPr sz="3200" b="1" dirty="0"/>
              <a:t>Abstraction</a:t>
            </a:r>
            <a:r>
              <a:rPr sz="3200" dirty="0"/>
              <a:t> refers to the </a:t>
            </a:r>
            <a:r>
              <a:rPr sz="3200" b="1" dirty="0"/>
              <a:t>set of concepts that some entity provides </a:t>
            </a:r>
            <a:r>
              <a:rPr lang="en-US" sz="3200" b="1" dirty="0"/>
              <a:t>(or exposes) </a:t>
            </a:r>
            <a:r>
              <a:rPr sz="3200" b="1" dirty="0"/>
              <a:t>for achiev</a:t>
            </a:r>
            <a:r>
              <a:rPr lang="en-US" sz="3200" b="1" dirty="0"/>
              <a:t>ing</a:t>
            </a:r>
            <a:r>
              <a:rPr sz="3200" b="1" dirty="0"/>
              <a:t> a task or solve a problem</a:t>
            </a:r>
          </a:p>
          <a:p>
            <a:pPr lvl="2"/>
            <a:r>
              <a:rPr sz="2800" dirty="0"/>
              <a:t>Simple Example: the public methods of Java’s String class</a:t>
            </a:r>
          </a:p>
          <a:p>
            <a:pPr lvl="1"/>
            <a:r>
              <a:rPr sz="3200" b="1" dirty="0"/>
              <a:t>Encapsulation</a:t>
            </a:r>
            <a:r>
              <a:rPr sz="3200" dirty="0"/>
              <a:t> refers to a </a:t>
            </a:r>
            <a:r>
              <a:rPr sz="3200" b="1" dirty="0"/>
              <a:t>set of language-level mechanisms or design techniques that hide implementation details</a:t>
            </a:r>
            <a:r>
              <a:rPr sz="3200" dirty="0"/>
              <a:t> of a class, module, or subsystem from other classes, modules, and subsystems</a:t>
            </a:r>
          </a:p>
          <a:p>
            <a:pPr lvl="2"/>
            <a:r>
              <a:rPr sz="2800" dirty="0"/>
              <a:t>Simple Example: In most OO programming languages, marking an instance variable “private” ensures that other classes cannot access the value of that variable directly</a:t>
            </a:r>
          </a:p>
          <a:p>
            <a:pPr lvl="3"/>
            <a:r>
              <a:rPr sz="2400" dirty="0"/>
              <a:t>They need to make use of a method in order to retrieve or update that particular internal variable</a:t>
            </a:r>
            <a:endParaRPr lang="en-US" sz="2400" dirty="0"/>
          </a:p>
        </p:txBody>
      </p:sp>
      <p:sp>
        <p:nvSpPr>
          <p:cNvPr id="256" name="Slide Number"/>
          <p:cNvSpPr txBox="1">
            <a:spLocks noGrp="1"/>
          </p:cNvSpPr>
          <p:nvPr>
            <p:ph type="sldNum" sz="quarter" idx="2"/>
          </p:nvPr>
        </p:nvSpPr>
        <p:spPr>
          <a:xfrm>
            <a:off x="12110720" y="9234310"/>
            <a:ext cx="469494" cy="26529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17</a:t>
            </a:fld>
            <a:endParaRPr dirty="0"/>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tart of a Journey (III)"/>
          <p:cNvSpPr txBox="1">
            <a:spLocks noGrp="1"/>
          </p:cNvSpPr>
          <p:nvPr>
            <p:ph type="title"/>
          </p:nvPr>
        </p:nvSpPr>
        <p:spPr>
          <a:prstGeom prst="rect">
            <a:avLst/>
          </a:prstGeom>
        </p:spPr>
        <p:txBody>
          <a:bodyPr/>
          <a:lstStyle/>
          <a:p>
            <a:r>
              <a:rPr lang="en-US" dirty="0"/>
              <a:t>Design…</a:t>
            </a:r>
            <a:endParaRPr dirty="0"/>
          </a:p>
        </p:txBody>
      </p:sp>
      <p:sp>
        <p:nvSpPr>
          <p:cNvPr id="255" name="Simple Definitions…"/>
          <p:cNvSpPr txBox="1">
            <a:spLocks noGrp="1"/>
          </p:cNvSpPr>
          <p:nvPr>
            <p:ph type="body" idx="1"/>
          </p:nvPr>
        </p:nvSpPr>
        <p:spPr>
          <a:prstGeom prst="rect">
            <a:avLst/>
          </a:prstGeom>
        </p:spPr>
        <p:txBody>
          <a:bodyPr>
            <a:normAutofit/>
          </a:bodyPr>
          <a:lstStyle/>
          <a:p>
            <a:r>
              <a:rPr lang="en-US" sz="4000" dirty="0"/>
              <a:t>Let’s transition back to design methods</a:t>
            </a:r>
          </a:p>
          <a:p>
            <a:pPr lvl="1"/>
            <a:r>
              <a:rPr lang="en-US" sz="3600" dirty="0"/>
              <a:t>Discussion of Analysis and Requirements</a:t>
            </a:r>
          </a:p>
          <a:p>
            <a:pPr lvl="1"/>
            <a:r>
              <a:rPr lang="en-US" sz="3600" dirty="0"/>
              <a:t>Additional Problems with Functional Decomposition</a:t>
            </a:r>
          </a:p>
          <a:p>
            <a:pPr lvl="2"/>
            <a:r>
              <a:rPr lang="en-US" sz="3200" dirty="0"/>
              <a:t>Cohesion and Coupling</a:t>
            </a:r>
          </a:p>
          <a:p>
            <a:pPr lvl="1"/>
            <a:r>
              <a:rPr lang="en-US" sz="3600" dirty="0"/>
              <a:t>The OO Approach</a:t>
            </a:r>
            <a:endParaRPr sz="3600" dirty="0"/>
          </a:p>
        </p:txBody>
      </p:sp>
      <p:sp>
        <p:nvSpPr>
          <p:cNvPr id="256" name="Slide Number"/>
          <p:cNvSpPr txBox="1">
            <a:spLocks noGrp="1"/>
          </p:cNvSpPr>
          <p:nvPr>
            <p:ph type="sldNum" sz="quarter" idx="2"/>
          </p:nvPr>
        </p:nvSpPr>
        <p:spPr>
          <a:xfrm>
            <a:off x="12110720" y="9234310"/>
            <a:ext cx="469494" cy="26529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18</a:t>
            </a:fld>
            <a:endParaRPr dirty="0"/>
          </a:p>
        </p:txBody>
      </p:sp>
    </p:spTree>
    <p:extLst>
      <p:ext uri="{BB962C8B-B14F-4D97-AF65-F5344CB8AC3E}">
        <p14:creationId xmlns:p14="http://schemas.microsoft.com/office/powerpoint/2010/main" val="322901117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Analysis"/>
          <p:cNvSpPr txBox="1">
            <a:spLocks noGrp="1"/>
          </p:cNvSpPr>
          <p:nvPr>
            <p:ph type="title"/>
          </p:nvPr>
        </p:nvSpPr>
        <p:spPr>
          <a:prstGeom prst="rect">
            <a:avLst/>
          </a:prstGeom>
        </p:spPr>
        <p:txBody>
          <a:bodyPr/>
          <a:lstStyle/>
          <a:p>
            <a:r>
              <a:rPr dirty="0"/>
              <a:t>Analysis</a:t>
            </a:r>
            <a:r>
              <a:rPr lang="en-US" dirty="0"/>
              <a:t> and Requirements</a:t>
            </a:r>
            <a:endParaRPr dirty="0"/>
          </a:p>
        </p:txBody>
      </p:sp>
      <p:sp>
        <p:nvSpPr>
          <p:cNvPr id="263" name="Analysis is the phase of software development that occurs…"/>
          <p:cNvSpPr txBox="1">
            <a:spLocks noGrp="1"/>
          </p:cNvSpPr>
          <p:nvPr>
            <p:ph type="body" idx="1"/>
          </p:nvPr>
        </p:nvSpPr>
        <p:spPr>
          <a:prstGeom prst="rect">
            <a:avLst/>
          </a:prstGeom>
        </p:spPr>
        <p:txBody>
          <a:bodyPr>
            <a:normAutofit fontScale="92500" lnSpcReduction="20000"/>
          </a:bodyPr>
          <a:lstStyle/>
          <a:p>
            <a:r>
              <a:rPr sz="3200" dirty="0"/>
              <a:t>Analysis is the phase of software development that occurs</a:t>
            </a:r>
          </a:p>
          <a:p>
            <a:pPr lvl="1"/>
            <a:r>
              <a:rPr sz="2800" dirty="0"/>
              <a:t>before design when starting from scratch</a:t>
            </a:r>
          </a:p>
          <a:p>
            <a:pPr lvl="1"/>
            <a:r>
              <a:rPr sz="2800" dirty="0"/>
              <a:t>that occurs first when responding to a change request during the maintenance of an existing system</a:t>
            </a:r>
          </a:p>
          <a:p>
            <a:r>
              <a:rPr sz="3200" dirty="0"/>
              <a:t>Its primary goal is to answer the following question</a:t>
            </a:r>
          </a:p>
          <a:p>
            <a:pPr lvl="1">
              <a:defRPr b="1"/>
            </a:pPr>
            <a:r>
              <a:rPr sz="2800" dirty="0"/>
              <a:t>What is the problem that needs to be solved?</a:t>
            </a:r>
          </a:p>
          <a:p>
            <a:r>
              <a:rPr sz="3200" dirty="0"/>
              <a:t>Design is the phase that comes after analysis and its goal is:</a:t>
            </a:r>
          </a:p>
          <a:p>
            <a:pPr lvl="1">
              <a:defRPr b="1"/>
            </a:pPr>
            <a:r>
              <a:rPr sz="2800" dirty="0"/>
              <a:t>How am I going to solve the problem?</a:t>
            </a:r>
            <a:endParaRPr lang="en-US" sz="2800" dirty="0"/>
          </a:p>
          <a:p>
            <a:r>
              <a:rPr lang="en-US" sz="3200" dirty="0"/>
              <a:t>Requirements for a software system are initially generated during the analysis phase of software development and are, typically:</a:t>
            </a:r>
          </a:p>
          <a:p>
            <a:pPr lvl="1">
              <a:defRPr b="1"/>
            </a:pPr>
            <a:r>
              <a:rPr lang="en-US" sz="2800" dirty="0"/>
              <a:t>Functional</a:t>
            </a:r>
          </a:p>
          <a:p>
            <a:pPr lvl="2"/>
            <a:r>
              <a:rPr lang="en-US" sz="2400" dirty="0"/>
              <a:t>“the system should allow its users to sort records by priority”</a:t>
            </a:r>
          </a:p>
          <a:p>
            <a:pPr lvl="1">
              <a:defRPr b="1"/>
            </a:pPr>
            <a:r>
              <a:rPr lang="en-US" sz="2800" dirty="0"/>
              <a:t>Non-functional</a:t>
            </a:r>
          </a:p>
          <a:p>
            <a:pPr lvl="2"/>
            <a:r>
              <a:rPr lang="en-US" sz="2400" dirty="0"/>
              <a:t>“the system should support 10,000 simultaneous users”</a:t>
            </a:r>
          </a:p>
          <a:p>
            <a:pPr lvl="1">
              <a:defRPr b="1"/>
            </a:pPr>
            <a:r>
              <a:rPr lang="en-US" sz="2800" dirty="0"/>
              <a:t>Constraints</a:t>
            </a:r>
          </a:p>
          <a:p>
            <a:pPr lvl="2"/>
            <a:r>
              <a:rPr lang="en-US" sz="2400" dirty="0"/>
              <a:t>“the system will comply with regulation XYZ at all times”</a:t>
            </a:r>
            <a:endParaRPr sz="2400" dirty="0"/>
          </a:p>
        </p:txBody>
      </p:sp>
      <p:sp>
        <p:nvSpPr>
          <p:cNvPr id="264" name="Slide Number"/>
          <p:cNvSpPr txBox="1">
            <a:spLocks noGrp="1"/>
          </p:cNvSpPr>
          <p:nvPr>
            <p:ph type="sldNum" sz="quarter" idx="2"/>
          </p:nvPr>
        </p:nvSpPr>
        <p:spPr>
          <a:xfrm>
            <a:off x="12110720" y="9234310"/>
            <a:ext cx="469494" cy="26529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19</a:t>
            </a:fld>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About Me"/>
          <p:cNvSpPr txBox="1">
            <a:spLocks noGrp="1"/>
          </p:cNvSpPr>
          <p:nvPr>
            <p:ph type="title"/>
          </p:nvPr>
        </p:nvSpPr>
        <p:spPr>
          <a:prstGeom prst="rect">
            <a:avLst/>
          </a:prstGeom>
        </p:spPr>
        <p:txBody>
          <a:bodyPr/>
          <a:lstStyle/>
          <a:p>
            <a:r>
              <a:rPr lang="en-US" dirty="0"/>
              <a:t>Acknowledgement &amp; Materials Copyright</a:t>
            </a:r>
            <a:endParaRPr dirty="0"/>
          </a:p>
        </p:txBody>
      </p:sp>
      <p:sp>
        <p:nvSpPr>
          <p:cNvPr id="225" name="Associate Professor…"/>
          <p:cNvSpPr txBox="1">
            <a:spLocks noGrp="1"/>
          </p:cNvSpPr>
          <p:nvPr>
            <p:ph type="body" idx="1"/>
          </p:nvPr>
        </p:nvSpPr>
        <p:spPr>
          <a:prstGeom prst="rect">
            <a:avLst/>
          </a:prstGeom>
        </p:spPr>
        <p:txBody>
          <a:bodyPr>
            <a:normAutofit/>
          </a:bodyPr>
          <a:lstStyle/>
          <a:p>
            <a:r>
              <a:rPr lang="en-US" dirty="0"/>
              <a:t>I’d like to start by acknowledging Dr. Ken Anderson</a:t>
            </a:r>
          </a:p>
          <a:p>
            <a:r>
              <a:rPr lang="en-US" dirty="0"/>
              <a:t>Ken is a Professor and the Chair of the Department of Computer Science</a:t>
            </a:r>
          </a:p>
          <a:p>
            <a:r>
              <a:rPr lang="en-US" dirty="0"/>
              <a:t>Ken taught OOAD on several occasions, and has graciously allowed me to use his copyrighted material for this instance of the class</a:t>
            </a:r>
          </a:p>
          <a:p>
            <a:r>
              <a:rPr lang="en-US" dirty="0"/>
              <a:t>Although I will modify the materials to update and personalize this class, the original materials this class is based on are all copyrighted</a:t>
            </a:r>
            <a:br>
              <a:rPr lang="en-US" dirty="0"/>
            </a:br>
            <a:r>
              <a:rPr lang="en-US" dirty="0"/>
              <a:t>© Kenneth M. Anderson; the materials are used with his consent; and this use in no way challenges his copyright</a:t>
            </a:r>
            <a:endParaRPr dirty="0"/>
          </a:p>
        </p:txBody>
      </p:sp>
      <p:sp>
        <p:nvSpPr>
          <p:cNvPr id="226" name="Slide Number"/>
          <p:cNvSpPr txBox="1">
            <a:spLocks noGrp="1"/>
          </p:cNvSpPr>
          <p:nvPr>
            <p:ph type="sldNum" sz="quarter" idx="2"/>
          </p:nvPr>
        </p:nvSpPr>
        <p:spPr>
          <a:xfrm>
            <a:off x="12268200" y="9194800"/>
            <a:ext cx="312014" cy="3048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EF268-524D-4226-98CA-C0E1087B3608}"/>
              </a:ext>
            </a:extLst>
          </p:cNvPr>
          <p:cNvSpPr>
            <a:spLocks noGrp="1"/>
          </p:cNvSpPr>
          <p:nvPr>
            <p:ph type="title"/>
          </p:nvPr>
        </p:nvSpPr>
        <p:spPr/>
        <p:txBody>
          <a:bodyPr/>
          <a:lstStyle/>
          <a:p>
            <a:r>
              <a:rPr lang="en-US" dirty="0"/>
              <a:t>Levels of Requirements (“The V”)</a:t>
            </a:r>
          </a:p>
        </p:txBody>
      </p:sp>
      <p:sp>
        <p:nvSpPr>
          <p:cNvPr id="3" name="Text Placeholder 2">
            <a:extLst>
              <a:ext uri="{FF2B5EF4-FFF2-40B4-BE49-F238E27FC236}">
                <a16:creationId xmlns:a16="http://schemas.microsoft.com/office/drawing/2014/main" id="{0F9FB34A-FC2C-4A81-BD29-A544552828DF}"/>
              </a:ext>
            </a:extLst>
          </p:cNvPr>
          <p:cNvSpPr>
            <a:spLocks noGrp="1"/>
          </p:cNvSpPr>
          <p:nvPr>
            <p:ph type="body" idx="1"/>
          </p:nvPr>
        </p:nvSpPr>
        <p:spPr>
          <a:xfrm>
            <a:off x="443229" y="2186609"/>
            <a:ext cx="3929987" cy="7047701"/>
          </a:xfrm>
        </p:spPr>
        <p:txBody>
          <a:bodyPr>
            <a:normAutofit fontScale="92500" lnSpcReduction="10000"/>
          </a:bodyPr>
          <a:lstStyle/>
          <a:p>
            <a:r>
              <a:rPr lang="en-US" dirty="0"/>
              <a:t>Progressive elaboration…  </a:t>
            </a:r>
          </a:p>
          <a:p>
            <a:r>
              <a:rPr lang="en-US" dirty="0"/>
              <a:t>Deeper levels of design requirements for more discrete elements of the application</a:t>
            </a:r>
          </a:p>
          <a:p>
            <a:r>
              <a:rPr lang="en-US" dirty="0"/>
              <a:t>Best Practices for Requirements</a:t>
            </a:r>
          </a:p>
          <a:p>
            <a:pPr lvl="1"/>
            <a:r>
              <a:rPr lang="en-US" b="1" dirty="0"/>
              <a:t>Specific</a:t>
            </a:r>
            <a:r>
              <a:rPr lang="en-US" dirty="0"/>
              <a:t> and distinct requirements</a:t>
            </a:r>
          </a:p>
          <a:p>
            <a:pPr lvl="1"/>
            <a:r>
              <a:rPr lang="en-US" b="1" dirty="0"/>
              <a:t>Complete</a:t>
            </a:r>
            <a:r>
              <a:rPr lang="en-US" dirty="0"/>
              <a:t> and well thought out</a:t>
            </a:r>
          </a:p>
          <a:p>
            <a:pPr lvl="1"/>
            <a:r>
              <a:rPr lang="en-US" b="1" dirty="0"/>
              <a:t>Consistent and prioritized</a:t>
            </a:r>
            <a:r>
              <a:rPr lang="en-US" dirty="0"/>
              <a:t> based on the objectives</a:t>
            </a:r>
          </a:p>
          <a:p>
            <a:pPr lvl="1"/>
            <a:r>
              <a:rPr lang="en-US" b="1" dirty="0"/>
              <a:t>Able to be verified</a:t>
            </a:r>
            <a:r>
              <a:rPr lang="en-US" dirty="0"/>
              <a:t> during testing</a:t>
            </a:r>
          </a:p>
          <a:p>
            <a:r>
              <a:rPr lang="en-US" dirty="0"/>
              <a:t>A road of good intentions…</a:t>
            </a:r>
          </a:p>
        </p:txBody>
      </p:sp>
      <p:pic>
        <p:nvPicPr>
          <p:cNvPr id="4" name="Picture 3">
            <a:extLst>
              <a:ext uri="{FF2B5EF4-FFF2-40B4-BE49-F238E27FC236}">
                <a16:creationId xmlns:a16="http://schemas.microsoft.com/office/drawing/2014/main" id="{673DCAE7-F621-4FC9-8FA9-C2181EF1657A}"/>
              </a:ext>
            </a:extLst>
          </p:cNvPr>
          <p:cNvPicPr>
            <a:picLocks noChangeAspect="1"/>
          </p:cNvPicPr>
          <p:nvPr/>
        </p:nvPicPr>
        <p:blipFill>
          <a:blip r:embed="rId2"/>
          <a:stretch>
            <a:fillRect/>
          </a:stretch>
        </p:blipFill>
        <p:spPr>
          <a:xfrm>
            <a:off x="4373216" y="2404535"/>
            <a:ext cx="8347378" cy="5827112"/>
          </a:xfrm>
          <a:prstGeom prst="rect">
            <a:avLst/>
          </a:prstGeom>
        </p:spPr>
      </p:pic>
      <p:sp>
        <p:nvSpPr>
          <p:cNvPr id="5" name="TextBox 4">
            <a:extLst>
              <a:ext uri="{FF2B5EF4-FFF2-40B4-BE49-F238E27FC236}">
                <a16:creationId xmlns:a16="http://schemas.microsoft.com/office/drawing/2014/main" id="{4844B9E1-3F6A-4FBE-816F-B52D8681F104}"/>
              </a:ext>
            </a:extLst>
          </p:cNvPr>
          <p:cNvSpPr txBox="1"/>
          <p:nvPr/>
        </p:nvSpPr>
        <p:spPr>
          <a:xfrm>
            <a:off x="4824067" y="8587979"/>
            <a:ext cx="7737504" cy="646331"/>
          </a:xfrm>
          <a:prstGeom prst="rect">
            <a:avLst/>
          </a:prstGeom>
          <a:noFill/>
        </p:spPr>
        <p:txBody>
          <a:bodyPr wrap="square" rtlCol="0">
            <a:spAutoFit/>
          </a:bodyPr>
          <a:lstStyle/>
          <a:p>
            <a:r>
              <a:rPr lang="en-US" dirty="0">
                <a:hlinkClick r:id="rId3"/>
              </a:rPr>
              <a:t>https://insights.sei.cmu.edu/sei_blog/2013/11/using-v-models-for-testing.html</a:t>
            </a:r>
          </a:p>
          <a:p>
            <a:endParaRPr lang="en-US" dirty="0"/>
          </a:p>
        </p:txBody>
      </p:sp>
      <p:sp>
        <p:nvSpPr>
          <p:cNvPr id="6" name="Slide Number">
            <a:extLst>
              <a:ext uri="{FF2B5EF4-FFF2-40B4-BE49-F238E27FC236}">
                <a16:creationId xmlns:a16="http://schemas.microsoft.com/office/drawing/2014/main" id="{7ABA3D7B-3FA8-4A68-8728-372813EE6B45}"/>
              </a:ext>
            </a:extLst>
          </p:cNvPr>
          <p:cNvSpPr txBox="1">
            <a:spLocks noGrp="1"/>
          </p:cNvSpPr>
          <p:nvPr>
            <p:ph type="sldNum" sz="quarter" idx="2"/>
          </p:nvPr>
        </p:nvSpPr>
        <p:spPr>
          <a:xfrm>
            <a:off x="12110720" y="9234310"/>
            <a:ext cx="469494" cy="26529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20</a:t>
            </a:fld>
            <a:endParaRPr/>
          </a:p>
        </p:txBody>
      </p:sp>
    </p:spTree>
    <p:extLst>
      <p:ext uri="{BB962C8B-B14F-4D97-AF65-F5344CB8AC3E}">
        <p14:creationId xmlns:p14="http://schemas.microsoft.com/office/powerpoint/2010/main" val="406490813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The Problem of Requirements (I)"/>
          <p:cNvSpPr txBox="1">
            <a:spLocks noGrp="1"/>
          </p:cNvSpPr>
          <p:nvPr>
            <p:ph type="title"/>
          </p:nvPr>
        </p:nvSpPr>
        <p:spPr>
          <a:prstGeom prst="rect">
            <a:avLst/>
          </a:prstGeom>
        </p:spPr>
        <p:txBody>
          <a:bodyPr/>
          <a:lstStyle/>
          <a:p>
            <a:r>
              <a:t>The Problem of Requirements (I)</a:t>
            </a:r>
          </a:p>
        </p:txBody>
      </p:sp>
      <p:sp>
        <p:nvSpPr>
          <p:cNvPr id="271" name="The problem? Experienced developers will tell you that…"/>
          <p:cNvSpPr txBox="1">
            <a:spLocks noGrp="1"/>
          </p:cNvSpPr>
          <p:nvPr>
            <p:ph type="body" idx="1"/>
          </p:nvPr>
        </p:nvSpPr>
        <p:spPr>
          <a:prstGeom prst="rect">
            <a:avLst/>
          </a:prstGeom>
        </p:spPr>
        <p:txBody>
          <a:bodyPr/>
          <a:lstStyle/>
          <a:p>
            <a:r>
              <a:rPr dirty="0"/>
              <a:t>The problem? Experienced developers will tell you that</a:t>
            </a:r>
          </a:p>
          <a:p>
            <a:pPr lvl="1">
              <a:defRPr b="1"/>
            </a:pPr>
            <a:r>
              <a:rPr lang="en-US" dirty="0"/>
              <a:t>It can be hard to elicit requirements</a:t>
            </a:r>
          </a:p>
          <a:p>
            <a:pPr lvl="1">
              <a:defRPr b="1"/>
            </a:pPr>
            <a:r>
              <a:rPr dirty="0"/>
              <a:t>Requirements are incomplete and do not tell the whole story</a:t>
            </a:r>
          </a:p>
          <a:p>
            <a:pPr lvl="1">
              <a:defRPr b="1"/>
            </a:pPr>
            <a:r>
              <a:rPr dirty="0"/>
              <a:t>Requirements are </a:t>
            </a:r>
            <a:r>
              <a:rPr lang="en-US" dirty="0"/>
              <a:t>often</a:t>
            </a:r>
            <a:r>
              <a:rPr dirty="0"/>
              <a:t> wrong</a:t>
            </a:r>
          </a:p>
          <a:p>
            <a:pPr lvl="2"/>
            <a:r>
              <a:rPr dirty="0"/>
              <a:t>factually wrong or become obsolete</a:t>
            </a:r>
          </a:p>
          <a:p>
            <a:pPr lvl="1">
              <a:defRPr b="1"/>
            </a:pPr>
            <a:r>
              <a:rPr dirty="0"/>
              <a:t>Requirements and users are misleading</a:t>
            </a:r>
          </a:p>
          <a:p>
            <a:r>
              <a:rPr dirty="0"/>
              <a:t>In addition, users may be non-technical and may not understand the range of options that could solve their problem</a:t>
            </a:r>
          </a:p>
          <a:p>
            <a:pPr lvl="1"/>
            <a:r>
              <a:rPr dirty="0"/>
              <a:t>their ill</a:t>
            </a:r>
            <a:r>
              <a:rPr lang="en-US" dirty="0"/>
              <a:t>-</a:t>
            </a:r>
            <a:r>
              <a:rPr dirty="0"/>
              <a:t>informed suggestions may artificially constrain the space of solutions</a:t>
            </a:r>
          </a:p>
        </p:txBody>
      </p:sp>
      <p:sp>
        <p:nvSpPr>
          <p:cNvPr id="272" name="Slide Number"/>
          <p:cNvSpPr txBox="1">
            <a:spLocks noGrp="1"/>
          </p:cNvSpPr>
          <p:nvPr>
            <p:ph type="sldNum" sz="quarter" idx="2"/>
          </p:nvPr>
        </p:nvSpPr>
        <p:spPr>
          <a:xfrm>
            <a:off x="12110720" y="9117496"/>
            <a:ext cx="469494" cy="38210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21</a:t>
            </a:fld>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he Problem of Requirements (II)"/>
          <p:cNvSpPr txBox="1">
            <a:spLocks noGrp="1"/>
          </p:cNvSpPr>
          <p:nvPr>
            <p:ph type="title"/>
          </p:nvPr>
        </p:nvSpPr>
        <p:spPr>
          <a:prstGeom prst="rect">
            <a:avLst/>
          </a:prstGeom>
        </p:spPr>
        <p:txBody>
          <a:bodyPr/>
          <a:lstStyle/>
          <a:p>
            <a:r>
              <a:t>The Problem of Requirements (II)</a:t>
            </a:r>
          </a:p>
        </p:txBody>
      </p:sp>
      <p:sp>
        <p:nvSpPr>
          <p:cNvPr id="275" name="The other problem with requirements is…"/>
          <p:cNvSpPr txBox="1">
            <a:spLocks noGrp="1"/>
          </p:cNvSpPr>
          <p:nvPr>
            <p:ph type="body" idx="1"/>
          </p:nvPr>
        </p:nvSpPr>
        <p:spPr>
          <a:prstGeom prst="rect">
            <a:avLst/>
          </a:prstGeom>
        </p:spPr>
        <p:txBody>
          <a:bodyPr/>
          <a:lstStyle/>
          <a:p>
            <a:r>
              <a:rPr dirty="0"/>
              <a:t>The other problem with requirements is</a:t>
            </a:r>
          </a:p>
          <a:p>
            <a:pPr lvl="1"/>
            <a:r>
              <a:rPr dirty="0"/>
              <a:t>“requirements </a:t>
            </a:r>
            <a:r>
              <a:rPr b="1" dirty="0"/>
              <a:t>always</a:t>
            </a:r>
            <a:r>
              <a:rPr dirty="0"/>
              <a:t> change”</a:t>
            </a:r>
          </a:p>
          <a:p>
            <a:r>
              <a:rPr dirty="0"/>
              <a:t>They change because</a:t>
            </a:r>
          </a:p>
          <a:p>
            <a:pPr lvl="1">
              <a:defRPr b="1"/>
            </a:pPr>
            <a:r>
              <a:rPr dirty="0"/>
              <a:t>a user’s needs </a:t>
            </a:r>
            <a:r>
              <a:rPr lang="en-US" dirty="0"/>
              <a:t>(or the product) may </a:t>
            </a:r>
            <a:r>
              <a:rPr dirty="0"/>
              <a:t>change over time</a:t>
            </a:r>
          </a:p>
          <a:p>
            <a:pPr lvl="1"/>
            <a:r>
              <a:rPr dirty="0"/>
              <a:t>as they learn more about a new problem domain, a </a:t>
            </a:r>
            <a:r>
              <a:rPr b="1" dirty="0"/>
              <a:t>developer’s ability</a:t>
            </a:r>
            <a:r>
              <a:rPr dirty="0"/>
              <a:t> to </a:t>
            </a:r>
            <a:r>
              <a:rPr b="1" dirty="0"/>
              <a:t>generate better solutions</a:t>
            </a:r>
            <a:r>
              <a:rPr dirty="0"/>
              <a:t> to the original problem (or the current problem if it has evolved) </a:t>
            </a:r>
            <a:r>
              <a:rPr b="1" dirty="0"/>
              <a:t>will increase</a:t>
            </a:r>
            <a:endParaRPr lang="en-US" dirty="0"/>
          </a:p>
          <a:p>
            <a:pPr lvl="1">
              <a:defRPr b="1"/>
            </a:pPr>
            <a:r>
              <a:rPr dirty="0"/>
              <a:t>the system’s environment changes</a:t>
            </a:r>
          </a:p>
          <a:p>
            <a:pPr lvl="2"/>
            <a:r>
              <a:rPr dirty="0"/>
              <a:t>new hardware, new external pressures, new techniques </a:t>
            </a:r>
          </a:p>
        </p:txBody>
      </p:sp>
      <p:sp>
        <p:nvSpPr>
          <p:cNvPr id="276" name="Slide Number"/>
          <p:cNvSpPr txBox="1">
            <a:spLocks noGrp="1"/>
          </p:cNvSpPr>
          <p:nvPr>
            <p:ph type="sldNum" sz="quarter" idx="2"/>
          </p:nvPr>
        </p:nvSpPr>
        <p:spPr>
          <a:xfrm>
            <a:off x="12110720" y="9194800"/>
            <a:ext cx="469494" cy="254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22</a:t>
            </a:fld>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The Problem of Requirements (III)"/>
          <p:cNvSpPr txBox="1">
            <a:spLocks noGrp="1"/>
          </p:cNvSpPr>
          <p:nvPr>
            <p:ph type="title"/>
          </p:nvPr>
        </p:nvSpPr>
        <p:spPr>
          <a:prstGeom prst="rect">
            <a:avLst/>
          </a:prstGeom>
        </p:spPr>
        <p:txBody>
          <a:bodyPr/>
          <a:lstStyle/>
          <a:p>
            <a:r>
              <a:t>The Problem of Requirements (III)</a:t>
            </a:r>
          </a:p>
        </p:txBody>
      </p:sp>
      <p:sp>
        <p:nvSpPr>
          <p:cNvPr id="279" name="Many developers view changing requirements as a bad thing…"/>
          <p:cNvSpPr txBox="1">
            <a:spLocks noGrp="1"/>
          </p:cNvSpPr>
          <p:nvPr>
            <p:ph type="body" idx="1"/>
          </p:nvPr>
        </p:nvSpPr>
        <p:spPr>
          <a:prstGeom prst="rect">
            <a:avLst/>
          </a:prstGeom>
        </p:spPr>
        <p:txBody>
          <a:bodyPr/>
          <a:lstStyle/>
          <a:p>
            <a:r>
              <a:rPr dirty="0"/>
              <a:t>Many developers </a:t>
            </a:r>
            <a:r>
              <a:rPr b="1" dirty="0"/>
              <a:t>view changing requirements as a bad thing</a:t>
            </a:r>
          </a:p>
          <a:p>
            <a:pPr lvl="1"/>
            <a:r>
              <a:rPr dirty="0"/>
              <a:t>and few design their systems to be resilient in the face of change</a:t>
            </a:r>
          </a:p>
          <a:p>
            <a:r>
              <a:rPr dirty="0"/>
              <a:t>Luckily, </a:t>
            </a:r>
            <a:r>
              <a:rPr b="1" dirty="0"/>
              <a:t>this view is changing</a:t>
            </a:r>
          </a:p>
          <a:p>
            <a:pPr lvl="1">
              <a:defRPr b="1"/>
            </a:pPr>
            <a:r>
              <a:rPr dirty="0"/>
              <a:t>agile software methods tell developers to welcome change</a:t>
            </a:r>
          </a:p>
          <a:p>
            <a:pPr lvl="2"/>
            <a:r>
              <a:rPr dirty="0"/>
              <a:t>they recommend a set of techniques, technologies and practices for developers to follow to remove the fear of change</a:t>
            </a:r>
          </a:p>
          <a:p>
            <a:pPr lvl="1"/>
            <a:r>
              <a:rPr dirty="0"/>
              <a:t>OO analysis, design and programming techniques </a:t>
            </a:r>
            <a:r>
              <a:rPr b="1" dirty="0"/>
              <a:t>provide you with powerful tools to handle change</a:t>
            </a:r>
            <a:r>
              <a:rPr dirty="0"/>
              <a:t> to software systems in a straightforward manner</a:t>
            </a:r>
          </a:p>
        </p:txBody>
      </p:sp>
      <p:sp>
        <p:nvSpPr>
          <p:cNvPr id="280" name="Slide Number"/>
          <p:cNvSpPr txBox="1">
            <a:spLocks noGrp="1"/>
          </p:cNvSpPr>
          <p:nvPr>
            <p:ph type="sldNum" sz="quarter" idx="2"/>
          </p:nvPr>
        </p:nvSpPr>
        <p:spPr>
          <a:xfrm>
            <a:off x="12110720" y="9194800"/>
            <a:ext cx="469494" cy="20099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23</a:t>
            </a:fld>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The Problem of Requirements (IV)"/>
          <p:cNvSpPr txBox="1">
            <a:spLocks noGrp="1"/>
          </p:cNvSpPr>
          <p:nvPr>
            <p:ph type="title"/>
          </p:nvPr>
        </p:nvSpPr>
        <p:spPr>
          <a:prstGeom prst="rect">
            <a:avLst/>
          </a:prstGeom>
        </p:spPr>
        <p:txBody>
          <a:bodyPr/>
          <a:lstStyle/>
          <a:p>
            <a:r>
              <a:rPr dirty="0"/>
              <a:t>The Problem of Requirements (IV)</a:t>
            </a:r>
          </a:p>
        </p:txBody>
      </p:sp>
      <p:sp>
        <p:nvSpPr>
          <p:cNvPr id="283" name="However, this does not mean that we stop writing requirements…"/>
          <p:cNvSpPr txBox="1">
            <a:spLocks noGrp="1"/>
          </p:cNvSpPr>
          <p:nvPr>
            <p:ph type="body" idx="1"/>
          </p:nvPr>
        </p:nvSpPr>
        <p:spPr>
          <a:prstGeom prst="rect">
            <a:avLst/>
          </a:prstGeom>
        </p:spPr>
        <p:txBody>
          <a:bodyPr/>
          <a:lstStyle/>
          <a:p>
            <a:r>
              <a:rPr dirty="0"/>
              <a:t>However, this does not mean that we stop writing requirements</a:t>
            </a:r>
          </a:p>
          <a:p>
            <a:pPr lvl="1"/>
            <a:r>
              <a:rPr dirty="0"/>
              <a:t>They are incredibly useful despite these problems</a:t>
            </a:r>
          </a:p>
          <a:p>
            <a:pPr lvl="1">
              <a:defRPr b="1"/>
            </a:pPr>
            <a:r>
              <a:rPr dirty="0"/>
              <a:t>The lesson here is that we need to improve the way we design our systems and </a:t>
            </a:r>
            <a:r>
              <a:rPr lang="en-US" dirty="0"/>
              <a:t>design</a:t>
            </a:r>
            <a:r>
              <a:rPr dirty="0"/>
              <a:t> our code such </a:t>
            </a:r>
            <a:r>
              <a:rPr lang="en-US" dirty="0"/>
              <a:t>to allow</a:t>
            </a:r>
            <a:r>
              <a:rPr dirty="0"/>
              <a:t> change </a:t>
            </a:r>
            <a:r>
              <a:rPr lang="en-US" dirty="0"/>
              <a:t>to</a:t>
            </a:r>
            <a:r>
              <a:rPr dirty="0"/>
              <a:t> be managed</a:t>
            </a:r>
          </a:p>
          <a:p>
            <a:r>
              <a:rPr dirty="0"/>
              <a:t>Agile methods make use of “user stories”; other life cycle methods make use of requirements documents or use cases (scenarios that describe desired functional characteristics of the system)</a:t>
            </a:r>
          </a:p>
          <a:p>
            <a:pPr lvl="1"/>
            <a:r>
              <a:rPr dirty="0"/>
              <a:t>Once we have these things, </a:t>
            </a:r>
            <a:r>
              <a:rPr b="1" dirty="0"/>
              <a:t>and the understanding of the problem domain that they convey</a:t>
            </a:r>
            <a:r>
              <a:rPr dirty="0"/>
              <a:t>, we then have to design our system to address the requirements while leaving room for the requirements to change</a:t>
            </a:r>
          </a:p>
        </p:txBody>
      </p:sp>
      <p:sp>
        <p:nvSpPr>
          <p:cNvPr id="284" name="Slide Number"/>
          <p:cNvSpPr txBox="1">
            <a:spLocks noGrp="1"/>
          </p:cNvSpPr>
          <p:nvPr>
            <p:ph type="sldNum" sz="quarter" idx="2"/>
          </p:nvPr>
        </p:nvSpPr>
        <p:spPr>
          <a:xfrm>
            <a:off x="12110720" y="9234310"/>
            <a:ext cx="469494" cy="26529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24</a:t>
            </a:fld>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The Problem with Functional Decomposition"/>
          <p:cNvSpPr txBox="1">
            <a:spLocks noGrp="1"/>
          </p:cNvSpPr>
          <p:nvPr>
            <p:ph type="title"/>
          </p:nvPr>
        </p:nvSpPr>
        <p:spPr>
          <a:prstGeom prst="rect">
            <a:avLst/>
          </a:prstGeom>
        </p:spPr>
        <p:txBody>
          <a:bodyPr/>
          <a:lstStyle/>
          <a:p>
            <a:r>
              <a:t>The Problem with Functional Decomposition</a:t>
            </a:r>
          </a:p>
        </p:txBody>
      </p:sp>
      <p:sp>
        <p:nvSpPr>
          <p:cNvPr id="287" name="The book highlights a problem with code developed with functional decomposition…"/>
          <p:cNvSpPr txBox="1">
            <a:spLocks noGrp="1"/>
          </p:cNvSpPr>
          <p:nvPr>
            <p:ph type="body" idx="1"/>
          </p:nvPr>
        </p:nvSpPr>
        <p:spPr>
          <a:prstGeom prst="rect">
            <a:avLst/>
          </a:prstGeom>
        </p:spPr>
        <p:txBody>
          <a:bodyPr/>
          <a:lstStyle/>
          <a:p>
            <a:r>
              <a:rPr lang="en-US" dirty="0"/>
              <a:t>A common</a:t>
            </a:r>
            <a:r>
              <a:rPr dirty="0"/>
              <a:t> problem with code developed with functional decomposition</a:t>
            </a:r>
          </a:p>
          <a:p>
            <a:pPr lvl="1"/>
            <a:r>
              <a:rPr b="1" dirty="0"/>
              <a:t>weak cohesion</a:t>
            </a:r>
            <a:r>
              <a:rPr dirty="0"/>
              <a:t> and </a:t>
            </a:r>
            <a:r>
              <a:rPr b="1" dirty="0"/>
              <a:t>tight coupling</a:t>
            </a:r>
          </a:p>
          <a:p>
            <a:pPr lvl="1"/>
            <a:r>
              <a:rPr dirty="0"/>
              <a:t>translation: “it does too many things and has too many dependencies”</a:t>
            </a:r>
          </a:p>
          <a:p>
            <a:r>
              <a:rPr dirty="0"/>
              <a:t>Example</a:t>
            </a:r>
          </a:p>
          <a:p>
            <a:pPr lvl="1">
              <a:defRPr>
                <a:latin typeface="Andale Mono"/>
                <a:ea typeface="Andale Mono"/>
                <a:cs typeface="Andale Mono"/>
                <a:sym typeface="Andale Mono"/>
              </a:defRPr>
            </a:pPr>
            <a:r>
              <a:rPr dirty="0"/>
              <a:t>void </a:t>
            </a:r>
            <a:r>
              <a:rPr dirty="0" err="1"/>
              <a:t>process_records</a:t>
            </a:r>
            <a:r>
              <a:rPr dirty="0"/>
              <a:t>(records: </a:t>
            </a:r>
            <a:r>
              <a:rPr dirty="0" err="1"/>
              <a:t>record_list</a:t>
            </a:r>
            <a:r>
              <a:rPr dirty="0"/>
              <a:t>) {</a:t>
            </a:r>
          </a:p>
          <a:p>
            <a:pPr lvl="2">
              <a:defRPr>
                <a:latin typeface="Andale Mono"/>
                <a:ea typeface="Andale Mono"/>
                <a:cs typeface="Andale Mono"/>
                <a:sym typeface="Andale Mono"/>
              </a:defRPr>
            </a:pPr>
            <a:r>
              <a:rPr dirty="0"/>
              <a:t>// sort records, update values in records, print records, archive records and log each operation as it is performed …</a:t>
            </a:r>
          </a:p>
          <a:p>
            <a:pPr lvl="1">
              <a:defRPr>
                <a:latin typeface="Andale Mono"/>
                <a:ea typeface="Andale Mono"/>
                <a:cs typeface="Andale Mono"/>
                <a:sym typeface="Andale Mono"/>
              </a:defRPr>
            </a:pPr>
            <a:r>
              <a:rPr dirty="0"/>
              <a:t>}</a:t>
            </a:r>
          </a:p>
        </p:txBody>
      </p:sp>
      <p:sp>
        <p:nvSpPr>
          <p:cNvPr id="288" name="Slide Number"/>
          <p:cNvSpPr txBox="1">
            <a:spLocks noGrp="1"/>
          </p:cNvSpPr>
          <p:nvPr>
            <p:ph type="sldNum" sz="quarter" idx="2"/>
          </p:nvPr>
        </p:nvSpPr>
        <p:spPr>
          <a:xfrm>
            <a:off x="12205252" y="9194800"/>
            <a:ext cx="374962" cy="22749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25</a:t>
            </a:fld>
            <a:endParaRPr dirty="0"/>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Cohesion"/>
          <p:cNvSpPr txBox="1">
            <a:spLocks noGrp="1"/>
          </p:cNvSpPr>
          <p:nvPr>
            <p:ph type="title"/>
          </p:nvPr>
        </p:nvSpPr>
        <p:spPr>
          <a:prstGeom prst="rect">
            <a:avLst/>
          </a:prstGeom>
        </p:spPr>
        <p:txBody>
          <a:bodyPr/>
          <a:lstStyle/>
          <a:p>
            <a:r>
              <a:t>Cohesion</a:t>
            </a:r>
          </a:p>
        </p:txBody>
      </p:sp>
      <p:sp>
        <p:nvSpPr>
          <p:cNvPr id="291" name="Cohesion refers to “how closely the operations in a routine are related”…"/>
          <p:cNvSpPr txBox="1">
            <a:spLocks noGrp="1"/>
          </p:cNvSpPr>
          <p:nvPr>
            <p:ph type="body" idx="1"/>
          </p:nvPr>
        </p:nvSpPr>
        <p:spPr>
          <a:prstGeom prst="rect">
            <a:avLst/>
          </a:prstGeom>
        </p:spPr>
        <p:txBody>
          <a:bodyPr/>
          <a:lstStyle/>
          <a:p>
            <a:r>
              <a:rPr dirty="0"/>
              <a:t>Cohesion refers to “how closely the operations in a routine are related”</a:t>
            </a:r>
          </a:p>
          <a:p>
            <a:pPr lvl="1"/>
            <a:r>
              <a:rPr dirty="0"/>
              <a:t>A simplification is to say “</a:t>
            </a:r>
            <a:r>
              <a:rPr i="1" dirty="0"/>
              <a:t>we want this method to do just one thing</a:t>
            </a:r>
            <a:r>
              <a:rPr dirty="0"/>
              <a:t>” or </a:t>
            </a:r>
            <a:br>
              <a:rPr lang="en-US" dirty="0"/>
            </a:br>
            <a:r>
              <a:rPr dirty="0"/>
              <a:t>“</a:t>
            </a:r>
            <a:r>
              <a:rPr i="1" dirty="0"/>
              <a:t>we want this module to deal with just one thing</a:t>
            </a:r>
            <a:r>
              <a:rPr dirty="0"/>
              <a:t>”</a:t>
            </a:r>
          </a:p>
          <a:p>
            <a:r>
              <a:rPr dirty="0"/>
              <a:t>We want our code to exhibit </a:t>
            </a:r>
            <a:r>
              <a:rPr b="1" dirty="0"/>
              <a:t>strong cohesion</a:t>
            </a:r>
            <a:r>
              <a:rPr dirty="0"/>
              <a:t> (a.k.a. highly cohesive)</a:t>
            </a:r>
          </a:p>
          <a:p>
            <a:pPr lvl="1"/>
            <a:r>
              <a:rPr dirty="0"/>
              <a:t>methods: the method performs one operation</a:t>
            </a:r>
          </a:p>
          <a:p>
            <a:pPr lvl="1"/>
            <a:r>
              <a:rPr dirty="0"/>
              <a:t>classes: the class achieves a fine-grain design or implementation goal</a:t>
            </a:r>
          </a:p>
          <a:p>
            <a:pPr lvl="1"/>
            <a:r>
              <a:rPr dirty="0"/>
              <a:t>packages: the package achieves a medium-grain design goal</a:t>
            </a:r>
          </a:p>
          <a:p>
            <a:pPr lvl="1"/>
            <a:r>
              <a:rPr dirty="0"/>
              <a:t>subsystems: this subsystem achieves a coarse-grain design goal</a:t>
            </a:r>
          </a:p>
          <a:p>
            <a:pPr lvl="1"/>
            <a:r>
              <a:rPr dirty="0"/>
              <a:t>system: the system achieves all design goals and meets its requirements</a:t>
            </a:r>
          </a:p>
        </p:txBody>
      </p:sp>
      <p:sp>
        <p:nvSpPr>
          <p:cNvPr id="292" name="Slide Number"/>
          <p:cNvSpPr txBox="1">
            <a:spLocks noGrp="1"/>
          </p:cNvSpPr>
          <p:nvPr>
            <p:ph type="sldNum" sz="quarter" idx="2"/>
          </p:nvPr>
        </p:nvSpPr>
        <p:spPr>
          <a:xfrm>
            <a:off x="12110720" y="9194800"/>
            <a:ext cx="469494" cy="28050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26</a:t>
            </a:fld>
            <a:endParaRPr/>
          </a:p>
        </p:txBody>
      </p:sp>
      <p:sp>
        <p:nvSpPr>
          <p:cNvPr id="293" name="Code Complete by Steve McConnell; Microsoft Press, 1993"/>
          <p:cNvSpPr/>
          <p:nvPr/>
        </p:nvSpPr>
        <p:spPr>
          <a:xfrm>
            <a:off x="8141773" y="1085850"/>
            <a:ext cx="4521201" cy="673100"/>
          </a:xfrm>
          <a:prstGeom prst="rect">
            <a:avLst/>
          </a:prstGeom>
          <a:ln w="127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1800"/>
            </a:lvl1pPr>
          </a:lstStyle>
          <a:p>
            <a:r>
              <a:rPr dirty="0"/>
              <a:t>Code Complete</a:t>
            </a:r>
            <a:r>
              <a:rPr lang="en-US" dirty="0"/>
              <a:t> 2</a:t>
            </a:r>
            <a:r>
              <a:rPr dirty="0"/>
              <a:t> by Steve McConnell; Microsoft Press, </a:t>
            </a:r>
            <a:r>
              <a:rPr lang="en-US" dirty="0"/>
              <a:t>2004</a:t>
            </a:r>
            <a:endParaRPr dirty="0"/>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Coupling"/>
          <p:cNvSpPr txBox="1">
            <a:spLocks noGrp="1"/>
          </p:cNvSpPr>
          <p:nvPr>
            <p:ph type="title"/>
          </p:nvPr>
        </p:nvSpPr>
        <p:spPr>
          <a:prstGeom prst="rect">
            <a:avLst/>
          </a:prstGeom>
        </p:spPr>
        <p:txBody>
          <a:bodyPr/>
          <a:lstStyle/>
          <a:p>
            <a:r>
              <a:t>Coupling</a:t>
            </a:r>
          </a:p>
        </p:txBody>
      </p:sp>
      <p:sp>
        <p:nvSpPr>
          <p:cNvPr id="296" name="Coupling refers to “the strength of a connection between two routines”…"/>
          <p:cNvSpPr txBox="1">
            <a:spLocks noGrp="1"/>
          </p:cNvSpPr>
          <p:nvPr>
            <p:ph type="body" idx="1"/>
          </p:nvPr>
        </p:nvSpPr>
        <p:spPr>
          <a:prstGeom prst="rect">
            <a:avLst/>
          </a:prstGeom>
        </p:spPr>
        <p:txBody>
          <a:bodyPr/>
          <a:lstStyle/>
          <a:p>
            <a:r>
              <a:rPr dirty="0"/>
              <a:t>Coupling refers to “the strength of a connection between two routines”</a:t>
            </a:r>
          </a:p>
          <a:p>
            <a:pPr lvl="1"/>
            <a:r>
              <a:rPr dirty="0"/>
              <a:t>It is a complement to cohesion</a:t>
            </a:r>
          </a:p>
          <a:p>
            <a:pPr lvl="2"/>
            <a:r>
              <a:rPr dirty="0"/>
              <a:t>weak cohesion implies strong coupling</a:t>
            </a:r>
          </a:p>
          <a:p>
            <a:pPr lvl="2"/>
            <a:r>
              <a:rPr dirty="0"/>
              <a:t>strong cohesion implies loose coupling</a:t>
            </a:r>
          </a:p>
          <a:p>
            <a:r>
              <a:rPr dirty="0"/>
              <a:t>With strong or tight coupling, a single change in one method or data structure will cause </a:t>
            </a:r>
            <a:r>
              <a:rPr b="1" dirty="0"/>
              <a:t>ripple effects</a:t>
            </a:r>
            <a:r>
              <a:rPr dirty="0"/>
              <a:t>, that is, additional changes in other parts of the system</a:t>
            </a:r>
            <a:r>
              <a:rPr lang="en-US" dirty="0"/>
              <a:t> – often unwanted side effects from change</a:t>
            </a:r>
            <a:endParaRPr dirty="0"/>
          </a:p>
          <a:p>
            <a:r>
              <a:rPr dirty="0"/>
              <a:t>We want systems with parts that are </a:t>
            </a:r>
            <a:r>
              <a:rPr b="1" dirty="0"/>
              <a:t>highly cohesive</a:t>
            </a:r>
            <a:r>
              <a:rPr dirty="0"/>
              <a:t> and </a:t>
            </a:r>
            <a:r>
              <a:rPr b="1" dirty="0"/>
              <a:t>loosely coupled</a:t>
            </a:r>
          </a:p>
        </p:txBody>
      </p:sp>
      <p:sp>
        <p:nvSpPr>
          <p:cNvPr id="297" name="Slide Number"/>
          <p:cNvSpPr txBox="1">
            <a:spLocks noGrp="1"/>
          </p:cNvSpPr>
          <p:nvPr>
            <p:ph type="sldNum" sz="quarter" idx="2"/>
          </p:nvPr>
        </p:nvSpPr>
        <p:spPr>
          <a:xfrm>
            <a:off x="12110720" y="9194800"/>
            <a:ext cx="469494" cy="18773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27</a:t>
            </a:fld>
            <a:endParaRPr/>
          </a:p>
        </p:txBody>
      </p:sp>
      <p:sp>
        <p:nvSpPr>
          <p:cNvPr id="298" name="Code Complete by Steve McConnell; Microsoft Press, 1993"/>
          <p:cNvSpPr/>
          <p:nvPr/>
        </p:nvSpPr>
        <p:spPr>
          <a:xfrm>
            <a:off x="8141773" y="1085850"/>
            <a:ext cx="4521201" cy="673100"/>
          </a:xfrm>
          <a:prstGeom prst="rect">
            <a:avLst/>
          </a:prstGeom>
          <a:ln w="127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1800"/>
            </a:lvl1pPr>
          </a:lstStyle>
          <a:p>
            <a:r>
              <a:rPr lang="en-US" dirty="0"/>
              <a:t>Code Complete 2 by Steve McConnell; Microsoft Press, 2004</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Transitioning to the OO Paradigm"/>
          <p:cNvSpPr txBox="1">
            <a:spLocks noGrp="1"/>
          </p:cNvSpPr>
          <p:nvPr>
            <p:ph type="title"/>
          </p:nvPr>
        </p:nvSpPr>
        <p:spPr>
          <a:prstGeom prst="rect">
            <a:avLst/>
          </a:prstGeom>
        </p:spPr>
        <p:txBody>
          <a:bodyPr/>
          <a:lstStyle/>
          <a:p>
            <a:r>
              <a:t>Transitioning to the OO Paradigm</a:t>
            </a:r>
          </a:p>
        </p:txBody>
      </p:sp>
      <p:sp>
        <p:nvSpPr>
          <p:cNvPr id="305" name="Rather than having a main program do everything…"/>
          <p:cNvSpPr txBox="1">
            <a:spLocks noGrp="1"/>
          </p:cNvSpPr>
          <p:nvPr>
            <p:ph type="body" idx="1"/>
          </p:nvPr>
        </p:nvSpPr>
        <p:spPr>
          <a:prstGeom prst="rect">
            <a:avLst/>
          </a:prstGeom>
        </p:spPr>
        <p:txBody>
          <a:bodyPr/>
          <a:lstStyle/>
          <a:p>
            <a:r>
              <a:rPr dirty="0"/>
              <a:t>Rather than having a main program do everything</a:t>
            </a:r>
          </a:p>
          <a:p>
            <a:pPr lvl="1"/>
            <a:r>
              <a:rPr dirty="0"/>
              <a:t>populate your system with </a:t>
            </a:r>
            <a:r>
              <a:rPr b="1" dirty="0"/>
              <a:t>objects that can do things for themselves</a:t>
            </a:r>
          </a:p>
          <a:p>
            <a:r>
              <a:rPr dirty="0"/>
              <a:t>Scenario: You are an instructor at a conference. Your session is over and now conference attendees need to go to their next session</a:t>
            </a:r>
          </a:p>
          <a:p>
            <a:pPr lvl="1"/>
            <a:r>
              <a:rPr dirty="0"/>
              <a:t>With functional decomposition, you would develop a program to solve this problem that would have you the instructor do everything</a:t>
            </a:r>
          </a:p>
          <a:p>
            <a:pPr lvl="2"/>
            <a:r>
              <a:rPr lang="en-US" dirty="0"/>
              <a:t>G</a:t>
            </a:r>
            <a:r>
              <a:rPr dirty="0"/>
              <a:t>et the roster, loop through each attendee, look up their next session, find its location, generate a route, and, finally, tell the attendee how to get to their next class</a:t>
            </a:r>
          </a:p>
          <a:p>
            <a:pPr lvl="2"/>
            <a:r>
              <a:rPr dirty="0"/>
              <a:t>You would do everything, attendees would do (almost) nothing</a:t>
            </a:r>
          </a:p>
        </p:txBody>
      </p:sp>
      <p:sp>
        <p:nvSpPr>
          <p:cNvPr id="306" name="Slide Number"/>
          <p:cNvSpPr txBox="1">
            <a:spLocks noGrp="1"/>
          </p:cNvSpPr>
          <p:nvPr>
            <p:ph type="sldNum" sz="quarter" idx="2"/>
          </p:nvPr>
        </p:nvSpPr>
        <p:spPr>
          <a:xfrm>
            <a:off x="12110720" y="9194800"/>
            <a:ext cx="469494" cy="18773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28</a:t>
            </a:fld>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Transitioning to the OO Paradigm"/>
          <p:cNvSpPr txBox="1">
            <a:spLocks noGrp="1"/>
          </p:cNvSpPr>
          <p:nvPr>
            <p:ph type="title"/>
          </p:nvPr>
        </p:nvSpPr>
        <p:spPr>
          <a:prstGeom prst="rect">
            <a:avLst/>
          </a:prstGeom>
        </p:spPr>
        <p:txBody>
          <a:bodyPr/>
          <a:lstStyle/>
          <a:p>
            <a:r>
              <a:t>Transitioning to the OO Paradigm</a:t>
            </a:r>
          </a:p>
        </p:txBody>
      </p:sp>
      <p:sp>
        <p:nvSpPr>
          <p:cNvPr id="309" name="The book asks…"/>
          <p:cNvSpPr txBox="1">
            <a:spLocks noGrp="1"/>
          </p:cNvSpPr>
          <p:nvPr>
            <p:ph type="body" idx="1"/>
          </p:nvPr>
        </p:nvSpPr>
        <p:spPr>
          <a:prstGeom prst="rect">
            <a:avLst/>
          </a:prstGeom>
        </p:spPr>
        <p:txBody>
          <a:bodyPr/>
          <a:lstStyle/>
          <a:p>
            <a:pPr>
              <a:defRPr b="1"/>
            </a:pPr>
            <a:r>
              <a:rPr dirty="0"/>
              <a:t>Would you do this in real life?</a:t>
            </a:r>
          </a:p>
          <a:p>
            <a:r>
              <a:rPr dirty="0"/>
              <a:t>And the answer is (hopefully) NO!</a:t>
            </a:r>
          </a:p>
          <a:p>
            <a:r>
              <a:rPr dirty="0"/>
              <a:t>What would you do instead?</a:t>
            </a:r>
          </a:p>
          <a:p>
            <a:pPr lvl="1"/>
            <a:r>
              <a:rPr dirty="0"/>
              <a:t>You would assume that everyone has a conference program, knows where they need to be next, and will get </a:t>
            </a:r>
            <a:r>
              <a:rPr lang="en-US" dirty="0"/>
              <a:t>there</a:t>
            </a:r>
            <a:r>
              <a:rPr dirty="0"/>
              <a:t> on their own</a:t>
            </a:r>
          </a:p>
          <a:p>
            <a:pPr lvl="1"/>
            <a:r>
              <a:rPr dirty="0"/>
              <a:t>All you would do is end the session and head off to your next activity</a:t>
            </a:r>
          </a:p>
          <a:p>
            <a:pPr lvl="1"/>
            <a:r>
              <a:rPr dirty="0"/>
              <a:t>At worst, you would have a list of the next sessions at the front of the class and you would tell everyone “use this info to locate your next session”</a:t>
            </a:r>
          </a:p>
        </p:txBody>
      </p:sp>
      <p:sp>
        <p:nvSpPr>
          <p:cNvPr id="310" name="Slide Number"/>
          <p:cNvSpPr txBox="1">
            <a:spLocks noGrp="1"/>
          </p:cNvSpPr>
          <p:nvPr>
            <p:ph type="sldNum" sz="quarter" idx="2"/>
          </p:nvPr>
        </p:nvSpPr>
        <p:spPr>
          <a:xfrm>
            <a:off x="12110720" y="9194800"/>
            <a:ext cx="469494" cy="22749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29</a:t>
            </a:fld>
            <a:endParaRPr dirty="0"/>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01DB2-FB11-4749-B8D9-D9810284BEEC}"/>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C9B1ADAC-30E2-45DC-8866-77C30F2FDC4F}"/>
              </a:ext>
            </a:extLst>
          </p:cNvPr>
          <p:cNvSpPr>
            <a:spLocks noGrp="1"/>
          </p:cNvSpPr>
          <p:nvPr>
            <p:ph idx="1"/>
          </p:nvPr>
        </p:nvSpPr>
        <p:spPr>
          <a:xfrm>
            <a:off x="894080" y="2596444"/>
            <a:ext cx="10878820" cy="6188570"/>
          </a:xfrm>
        </p:spPr>
        <p:txBody>
          <a:bodyPr>
            <a:normAutofit/>
          </a:bodyPr>
          <a:lstStyle/>
          <a:p>
            <a:r>
              <a:rPr lang="en-US" sz="3600" dirty="0"/>
              <a:t>Introduce some references used for class</a:t>
            </a:r>
          </a:p>
          <a:p>
            <a:r>
              <a:rPr lang="en-US" sz="3600" dirty="0"/>
              <a:t>Discuss the class experience with OO development</a:t>
            </a:r>
          </a:p>
          <a:p>
            <a:r>
              <a:rPr lang="en-US" sz="3600" dirty="0"/>
              <a:t>Introduce the object-oriented paradigm</a:t>
            </a:r>
          </a:p>
          <a:p>
            <a:pPr lvl="1"/>
            <a:r>
              <a:rPr lang="en-US" sz="3173" dirty="0"/>
              <a:t>Contrast it with functional decomposition</a:t>
            </a:r>
          </a:p>
          <a:p>
            <a:pPr lvl="1"/>
            <a:r>
              <a:rPr lang="en-US" sz="3173" dirty="0"/>
              <a:t>Discuss important concepts of object-oriented programming</a:t>
            </a:r>
          </a:p>
          <a:p>
            <a:pPr lvl="1"/>
            <a:r>
              <a:rPr lang="en-US" sz="3173" dirty="0"/>
              <a:t>Discuss the difference between abstraction and encapsulation</a:t>
            </a:r>
          </a:p>
          <a:p>
            <a:pPr lvl="2"/>
            <a:r>
              <a:rPr lang="en-US" sz="2746" dirty="0"/>
              <a:t>This is VERY important</a:t>
            </a:r>
          </a:p>
          <a:p>
            <a:r>
              <a:rPr lang="en-US" sz="3600" dirty="0"/>
              <a:t>Address the problem of requirements and the need to deal with change</a:t>
            </a:r>
          </a:p>
          <a:p>
            <a:endParaRPr lang="en-US" sz="3600" dirty="0"/>
          </a:p>
          <a:p>
            <a:endParaRPr lang="en-US" sz="3600" dirty="0"/>
          </a:p>
          <a:p>
            <a:pPr lvl="1"/>
            <a:endParaRPr lang="en-US" sz="3200" dirty="0"/>
          </a:p>
        </p:txBody>
      </p:sp>
      <p:sp>
        <p:nvSpPr>
          <p:cNvPr id="5" name="Slide Number">
            <a:extLst>
              <a:ext uri="{FF2B5EF4-FFF2-40B4-BE49-F238E27FC236}">
                <a16:creationId xmlns:a16="http://schemas.microsoft.com/office/drawing/2014/main" id="{93D59170-A4C8-494A-A831-EB77BF728892}"/>
              </a:ext>
            </a:extLst>
          </p:cNvPr>
          <p:cNvSpPr txBox="1">
            <a:spLocks noGrp="1"/>
          </p:cNvSpPr>
          <p:nvPr>
            <p:ph type="sldNum" sz="quarter" idx="12"/>
          </p:nvPr>
        </p:nvSpPr>
        <p:spPr>
          <a:xfrm>
            <a:off x="12001500" y="9086850"/>
            <a:ext cx="578714" cy="41275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a:t>
            </a:fld>
            <a:endParaRPr dirty="0"/>
          </a:p>
        </p:txBody>
      </p:sp>
    </p:spTree>
    <p:extLst>
      <p:ext uri="{BB962C8B-B14F-4D97-AF65-F5344CB8AC3E}">
        <p14:creationId xmlns:p14="http://schemas.microsoft.com/office/powerpoint/2010/main" val="6770066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Compare / Contrast"/>
          <p:cNvSpPr txBox="1">
            <a:spLocks noGrp="1"/>
          </p:cNvSpPr>
          <p:nvPr>
            <p:ph type="title"/>
          </p:nvPr>
        </p:nvSpPr>
        <p:spPr>
          <a:prstGeom prst="rect">
            <a:avLst/>
          </a:prstGeom>
        </p:spPr>
        <p:txBody>
          <a:bodyPr/>
          <a:lstStyle/>
          <a:p>
            <a:r>
              <a:t>Compare / Contrast</a:t>
            </a:r>
          </a:p>
        </p:txBody>
      </p:sp>
      <p:sp>
        <p:nvSpPr>
          <p:cNvPr id="313" name="In the first scenario,…"/>
          <p:cNvSpPr txBox="1">
            <a:spLocks noGrp="1"/>
          </p:cNvSpPr>
          <p:nvPr>
            <p:ph type="body" idx="1"/>
          </p:nvPr>
        </p:nvSpPr>
        <p:spPr>
          <a:prstGeom prst="rect">
            <a:avLst/>
          </a:prstGeom>
        </p:spPr>
        <p:txBody>
          <a:bodyPr/>
          <a:lstStyle/>
          <a:p>
            <a:r>
              <a:rPr dirty="0"/>
              <a:t>In the first scenario</a:t>
            </a:r>
            <a:r>
              <a:rPr lang="en-US" dirty="0"/>
              <a:t> (functional decomposition)</a:t>
            </a:r>
            <a:r>
              <a:rPr dirty="0"/>
              <a:t>,</a:t>
            </a:r>
          </a:p>
          <a:p>
            <a:pPr lvl="1"/>
            <a:r>
              <a:rPr dirty="0"/>
              <a:t>you know everything, you are responsible for everything, if something changes you would be responsible for handling it</a:t>
            </a:r>
          </a:p>
          <a:p>
            <a:pPr lvl="1"/>
            <a:r>
              <a:rPr dirty="0"/>
              <a:t>you give very explicit instructions to each entity in the system</a:t>
            </a:r>
          </a:p>
          <a:p>
            <a:r>
              <a:rPr dirty="0"/>
              <a:t>In the second scenario</a:t>
            </a:r>
            <a:r>
              <a:rPr lang="en-US" dirty="0"/>
              <a:t> (object-oriented)</a:t>
            </a:r>
            <a:r>
              <a:rPr dirty="0"/>
              <a:t>,</a:t>
            </a:r>
          </a:p>
          <a:p>
            <a:pPr lvl="1"/>
            <a:r>
              <a:rPr dirty="0"/>
              <a:t>you expect the other entities to be self sufficient</a:t>
            </a:r>
          </a:p>
          <a:p>
            <a:pPr lvl="1"/>
            <a:r>
              <a:rPr dirty="0"/>
              <a:t>you give very general instructions and</a:t>
            </a:r>
          </a:p>
          <a:p>
            <a:pPr lvl="1"/>
            <a:r>
              <a:rPr dirty="0"/>
              <a:t>you expect the other entities to know how to apply those general instructions to their specific situation</a:t>
            </a:r>
            <a:endParaRPr lang="en-US" dirty="0"/>
          </a:p>
          <a:p>
            <a:pPr lvl="1"/>
            <a:r>
              <a:rPr lang="en-US" dirty="0"/>
              <a:t>it will be easier to add special cases by adding other independent entities</a:t>
            </a:r>
          </a:p>
          <a:p>
            <a:r>
              <a:rPr lang="en-US" dirty="0"/>
              <a:t>OO shifts responsibility away from a central control program to the entities themselves</a:t>
            </a:r>
          </a:p>
        </p:txBody>
      </p:sp>
      <p:sp>
        <p:nvSpPr>
          <p:cNvPr id="314" name="Slide Number"/>
          <p:cNvSpPr txBox="1">
            <a:spLocks noGrp="1"/>
          </p:cNvSpPr>
          <p:nvPr>
            <p:ph type="sldNum" sz="quarter" idx="2"/>
          </p:nvPr>
        </p:nvSpPr>
        <p:spPr>
          <a:xfrm>
            <a:off x="12110720" y="9194799"/>
            <a:ext cx="469494" cy="30700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30</a:t>
            </a:fld>
            <a:endParaRPr dirty="0"/>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Foreshadowing"/>
          <p:cNvSpPr txBox="1">
            <a:spLocks noGrp="1"/>
          </p:cNvSpPr>
          <p:nvPr>
            <p:ph type="title"/>
          </p:nvPr>
        </p:nvSpPr>
        <p:spPr>
          <a:prstGeom prst="rect">
            <a:avLst/>
          </a:prstGeom>
        </p:spPr>
        <p:txBody>
          <a:bodyPr/>
          <a:lstStyle/>
          <a:p>
            <a:r>
              <a:t>Foreshadowing</a:t>
            </a:r>
          </a:p>
        </p:txBody>
      </p:sp>
      <p:sp>
        <p:nvSpPr>
          <p:cNvPr id="325" name="The benefits we’ve been discussing are inherent in the OO approach to analysis, design and implementation that we will be learning this entire semester…"/>
          <p:cNvSpPr txBox="1">
            <a:spLocks noGrp="1"/>
          </p:cNvSpPr>
          <p:nvPr>
            <p:ph type="body" idx="1"/>
          </p:nvPr>
        </p:nvSpPr>
        <p:spPr>
          <a:prstGeom prst="rect">
            <a:avLst/>
          </a:prstGeom>
        </p:spPr>
        <p:txBody>
          <a:bodyPr/>
          <a:lstStyle/>
          <a:p>
            <a:r>
              <a:t>The benefits we’ve been discussing are inherent in the OO approach to analysis, design and implementation that we will be learning this entire semester</a:t>
            </a:r>
          </a:p>
          <a:p>
            <a:pPr lvl="1"/>
            <a:r>
              <a:t>self-sufficient entities ➡ objects</a:t>
            </a:r>
          </a:p>
          <a:p>
            <a:pPr lvl="1"/>
            <a:r>
              <a:t>“give general instructions to” ➡ code to an interface</a:t>
            </a:r>
          </a:p>
          <a:p>
            <a:pPr lvl="1"/>
            <a:r>
              <a:t>“expect entities to apply those general instructions to their specific situation” ➡ polymorphism and subclasses</a:t>
            </a:r>
          </a:p>
          <a:p>
            <a:pPr lvl="1"/>
            <a:r>
              <a:t>“add new attendees without impacting session leader” ➡ code to an interface, polymorphism, subclasses</a:t>
            </a:r>
          </a:p>
          <a:p>
            <a:pPr lvl="1"/>
            <a:r>
              <a:t>shift of responsibility ➡ functionality distributed across network of objects</a:t>
            </a:r>
          </a:p>
        </p:txBody>
      </p:sp>
      <p:sp>
        <p:nvSpPr>
          <p:cNvPr id="326" name="Slide Number"/>
          <p:cNvSpPr txBox="1">
            <a:spLocks noGrp="1"/>
          </p:cNvSpPr>
          <p:nvPr>
            <p:ph type="sldNum" sz="quarter" idx="2"/>
          </p:nvPr>
        </p:nvSpPr>
        <p:spPr>
          <a:xfrm>
            <a:off x="12110720" y="9194799"/>
            <a:ext cx="469494" cy="32026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31</a:t>
            </a:fld>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AE00A-9EDA-4E89-A512-32921CFA9A9A}"/>
              </a:ext>
            </a:extLst>
          </p:cNvPr>
          <p:cNvSpPr>
            <a:spLocks noGrp="1"/>
          </p:cNvSpPr>
          <p:nvPr>
            <p:ph type="title"/>
          </p:nvPr>
        </p:nvSpPr>
        <p:spPr/>
        <p:txBody>
          <a:bodyPr/>
          <a:lstStyle/>
          <a:p>
            <a:r>
              <a:rPr lang="en-US" dirty="0"/>
              <a:t>As an aside...</a:t>
            </a:r>
          </a:p>
        </p:txBody>
      </p:sp>
      <p:sp>
        <p:nvSpPr>
          <p:cNvPr id="3" name="Content Placeholder 2">
            <a:extLst>
              <a:ext uri="{FF2B5EF4-FFF2-40B4-BE49-F238E27FC236}">
                <a16:creationId xmlns:a16="http://schemas.microsoft.com/office/drawing/2014/main" id="{D3A03599-053F-4756-8522-7CE369B57B70}"/>
              </a:ext>
            </a:extLst>
          </p:cNvPr>
          <p:cNvSpPr>
            <a:spLocks noGrp="1"/>
          </p:cNvSpPr>
          <p:nvPr>
            <p:ph idx="1"/>
          </p:nvPr>
        </p:nvSpPr>
        <p:spPr>
          <a:xfrm>
            <a:off x="894080" y="2107096"/>
            <a:ext cx="11216640" cy="6677918"/>
          </a:xfrm>
        </p:spPr>
        <p:txBody>
          <a:bodyPr/>
          <a:lstStyle/>
          <a:p>
            <a:r>
              <a:rPr lang="en-US" dirty="0"/>
              <a:t>OO main programs tend to be short</a:t>
            </a:r>
          </a:p>
          <a:p>
            <a:pPr lvl="1"/>
            <a:r>
              <a:rPr lang="en-US" dirty="0"/>
              <a:t>On the order of create an object and send a message to it</a:t>
            </a:r>
          </a:p>
        </p:txBody>
      </p:sp>
      <p:sp>
        <p:nvSpPr>
          <p:cNvPr id="332" name="Slide Number"/>
          <p:cNvSpPr txBox="1">
            <a:spLocks noGrp="1"/>
          </p:cNvSpPr>
          <p:nvPr>
            <p:ph type="sldNum" sz="quarter" idx="1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32</a:t>
            </a:fld>
            <a:endParaRPr/>
          </a:p>
        </p:txBody>
      </p:sp>
      <p:grpSp>
        <p:nvGrpSpPr>
          <p:cNvPr id="335" name="Group"/>
          <p:cNvGrpSpPr/>
          <p:nvPr/>
        </p:nvGrpSpPr>
        <p:grpSpPr>
          <a:xfrm>
            <a:off x="146046" y="3400321"/>
            <a:ext cx="12712707" cy="5639822"/>
            <a:chOff x="0" y="0"/>
            <a:chExt cx="12712705" cy="5639820"/>
          </a:xfrm>
        </p:grpSpPr>
        <p:sp>
          <p:nvSpPr>
            <p:cNvPr id="333" name="Rectangle"/>
            <p:cNvSpPr/>
            <p:nvPr/>
          </p:nvSpPr>
          <p:spPr>
            <a:xfrm>
              <a:off x="30818" y="0"/>
              <a:ext cx="12681888" cy="5624408"/>
            </a:xfrm>
            <a:prstGeom prst="rect">
              <a:avLst/>
            </a:prstGeom>
            <a:solidFill>
              <a:srgbClr val="FFFFFF"/>
            </a:solidFill>
            <a:ln w="12700" cap="flat">
              <a:solidFill>
                <a:srgbClr val="FFFFFF"/>
              </a:solidFill>
              <a:prstDash val="solid"/>
              <a:miter lim="400000"/>
            </a:ln>
            <a:effectLst/>
          </p:spPr>
          <p:txBody>
            <a:bodyPr wrap="square" lIns="50800" tIns="50800" rIns="50800" bIns="50800" numCol="1" anchor="ctr">
              <a:noAutofit/>
            </a:bodyPr>
            <a:lstStyle/>
            <a:p>
              <a:pPr algn="ctr">
                <a:defRPr sz="3600"/>
              </a:pPr>
              <a:endParaRPr/>
            </a:p>
          </p:txBody>
        </p:sp>
        <p:pic>
          <p:nvPicPr>
            <p:cNvPr id="334" name="ExampleMain.pdf" descr="ExampleMain.pdf"/>
            <p:cNvPicPr>
              <a:picLocks noChangeAspect="1"/>
            </p:cNvPicPr>
            <p:nvPr/>
          </p:nvPicPr>
          <p:blipFill>
            <a:blip r:embed="rId2"/>
            <a:stretch>
              <a:fillRect/>
            </a:stretch>
          </p:blipFill>
          <p:spPr>
            <a:xfrm>
              <a:off x="0" y="0"/>
              <a:ext cx="12695039" cy="5639821"/>
            </a:xfrm>
            <a:prstGeom prst="rect">
              <a:avLst/>
            </a:prstGeom>
            <a:ln w="12700" cap="flat">
              <a:noFill/>
              <a:miter lim="400000"/>
            </a:ln>
            <a:effectLst/>
          </p:spPr>
        </p:pic>
      </p:grpSp>
      <p:sp>
        <p:nvSpPr>
          <p:cNvPr id="336" name="Line"/>
          <p:cNvSpPr/>
          <p:nvPr/>
        </p:nvSpPr>
        <p:spPr>
          <a:xfrm>
            <a:off x="5161357" y="8359958"/>
            <a:ext cx="2170196" cy="1"/>
          </a:xfrm>
          <a:prstGeom prst="line">
            <a:avLst/>
          </a:prstGeom>
          <a:ln w="25400">
            <a:solidFill>
              <a:srgbClr val="000000"/>
            </a:solidFill>
            <a:miter lim="400000"/>
            <a:headEnd type="stealth"/>
          </a:ln>
        </p:spPr>
        <p:txBody>
          <a:bodyPr lIns="50800" tIns="50800" rIns="50800" bIns="50800" anchor="ctr"/>
          <a:lstStyle/>
          <a:p>
            <a:pPr defTabSz="457200">
              <a:defRPr sz="1200">
                <a:latin typeface="Helvetica"/>
                <a:ea typeface="Helvetica"/>
                <a:cs typeface="Helvetica"/>
                <a:sym typeface="Helvetica"/>
              </a:defRPr>
            </a:pPr>
            <a:endParaRPr/>
          </a:p>
        </p:txBody>
      </p:sp>
      <p:sp>
        <p:nvSpPr>
          <p:cNvPr id="337" name="Create an object"/>
          <p:cNvSpPr/>
          <p:nvPr/>
        </p:nvSpPr>
        <p:spPr>
          <a:xfrm>
            <a:off x="7362371" y="8199775"/>
            <a:ext cx="2825115" cy="5477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r>
              <a:rPr dirty="0"/>
              <a:t>Create an object</a:t>
            </a:r>
          </a:p>
        </p:txBody>
      </p:sp>
      <p:sp>
        <p:nvSpPr>
          <p:cNvPr id="338" name="Line"/>
          <p:cNvSpPr/>
          <p:nvPr/>
        </p:nvSpPr>
        <p:spPr>
          <a:xfrm>
            <a:off x="3295303" y="8701725"/>
            <a:ext cx="4040667" cy="323006"/>
          </a:xfrm>
          <a:prstGeom prst="line">
            <a:avLst/>
          </a:prstGeom>
          <a:ln w="25400">
            <a:solidFill>
              <a:srgbClr val="000000"/>
            </a:solidFill>
            <a:miter lim="400000"/>
            <a:headEnd type="stealth"/>
          </a:ln>
        </p:spPr>
        <p:txBody>
          <a:bodyPr lIns="50800" tIns="50800" rIns="50800" bIns="50800" anchor="ctr"/>
          <a:lstStyle/>
          <a:p>
            <a:pPr defTabSz="457200">
              <a:defRPr sz="1200">
                <a:latin typeface="Helvetica"/>
                <a:ea typeface="Helvetica"/>
                <a:cs typeface="Helvetica"/>
                <a:sym typeface="Helvetica"/>
              </a:defRPr>
            </a:pPr>
            <a:endParaRPr/>
          </a:p>
        </p:txBody>
      </p:sp>
      <p:sp>
        <p:nvSpPr>
          <p:cNvPr id="339" name="Send a message to it"/>
          <p:cNvSpPr/>
          <p:nvPr/>
        </p:nvSpPr>
        <p:spPr>
          <a:xfrm>
            <a:off x="7387844" y="8785014"/>
            <a:ext cx="3593592" cy="5477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r>
              <a:rPr dirty="0"/>
              <a:t>Send a message to it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The Object-Oriented Paradigm"/>
          <p:cNvSpPr txBox="1">
            <a:spLocks noGrp="1"/>
          </p:cNvSpPr>
          <p:nvPr>
            <p:ph type="title"/>
          </p:nvPr>
        </p:nvSpPr>
        <p:spPr>
          <a:prstGeom prst="rect">
            <a:avLst/>
          </a:prstGeom>
        </p:spPr>
        <p:txBody>
          <a:bodyPr/>
          <a:lstStyle/>
          <a:p>
            <a:r>
              <a:t>The Object-Oriented Paradigm</a:t>
            </a:r>
          </a:p>
        </p:txBody>
      </p:sp>
      <p:sp>
        <p:nvSpPr>
          <p:cNvPr id="353" name="OO Analysis &amp; Design is centered around the concept of an object…"/>
          <p:cNvSpPr txBox="1">
            <a:spLocks noGrp="1"/>
          </p:cNvSpPr>
          <p:nvPr>
            <p:ph type="body" idx="1"/>
          </p:nvPr>
        </p:nvSpPr>
        <p:spPr>
          <a:prstGeom prst="rect">
            <a:avLst/>
          </a:prstGeom>
        </p:spPr>
        <p:txBody>
          <a:bodyPr/>
          <a:lstStyle/>
          <a:p>
            <a:r>
              <a:rPr dirty="0"/>
              <a:t>OO Analysis &amp; Design is centered around the concept of an </a:t>
            </a:r>
            <a:r>
              <a:rPr b="1" dirty="0"/>
              <a:t>object</a:t>
            </a:r>
          </a:p>
          <a:p>
            <a:pPr lvl="1"/>
            <a:r>
              <a:rPr dirty="0"/>
              <a:t>It produces systems that are </a:t>
            </a:r>
            <a:r>
              <a:rPr b="1" dirty="0"/>
              <a:t>networks of objects</a:t>
            </a:r>
            <a:r>
              <a:rPr dirty="0"/>
              <a:t> </a:t>
            </a:r>
            <a:r>
              <a:rPr i="1" dirty="0"/>
              <a:t>collaborating</a:t>
            </a:r>
            <a:r>
              <a:rPr dirty="0"/>
              <a:t> to </a:t>
            </a:r>
            <a:r>
              <a:rPr b="1" dirty="0"/>
              <a:t>fulfill the responsibilities</a:t>
            </a:r>
            <a:r>
              <a:rPr dirty="0"/>
              <a:t> (requirements) of the system</a:t>
            </a:r>
          </a:p>
          <a:p>
            <a:r>
              <a:rPr dirty="0"/>
              <a:t>Objects are conceptual units that combine both data and behavior</a:t>
            </a:r>
          </a:p>
          <a:p>
            <a:pPr lvl="1"/>
            <a:r>
              <a:rPr dirty="0"/>
              <a:t>The </a:t>
            </a:r>
            <a:r>
              <a:rPr b="1" dirty="0"/>
              <a:t>data</a:t>
            </a:r>
            <a:r>
              <a:rPr dirty="0"/>
              <a:t> of an object is referred to by many names</a:t>
            </a:r>
          </a:p>
          <a:p>
            <a:pPr lvl="2"/>
            <a:r>
              <a:rPr b="1" dirty="0"/>
              <a:t>attributes</a:t>
            </a:r>
            <a:r>
              <a:rPr dirty="0"/>
              <a:t>, properties, instance variables, etc.</a:t>
            </a:r>
          </a:p>
          <a:p>
            <a:pPr lvl="1"/>
            <a:r>
              <a:rPr dirty="0"/>
              <a:t>The </a:t>
            </a:r>
            <a:r>
              <a:rPr b="1" dirty="0"/>
              <a:t>behavior</a:t>
            </a:r>
            <a:r>
              <a:rPr dirty="0"/>
              <a:t> of an object is defined by its </a:t>
            </a:r>
            <a:r>
              <a:rPr b="1" dirty="0"/>
              <a:t>set of methods</a:t>
            </a:r>
            <a:endParaRPr lang="en-US" b="1" dirty="0"/>
          </a:p>
          <a:p>
            <a:pPr lvl="1"/>
            <a:r>
              <a:rPr lang="en-US" dirty="0"/>
              <a:t>Methods and attributes are</a:t>
            </a:r>
            <a:r>
              <a:rPr lang="en-US" b="1" dirty="0"/>
              <a:t> members </a:t>
            </a:r>
            <a:r>
              <a:rPr lang="en-US" dirty="0"/>
              <a:t>of an object (or class)</a:t>
            </a:r>
            <a:endParaRPr dirty="0"/>
          </a:p>
          <a:p>
            <a:r>
              <a:rPr dirty="0"/>
              <a:t>Objects </a:t>
            </a:r>
            <a:r>
              <a:rPr b="1" dirty="0"/>
              <a:t>inherently know what type they are</a:t>
            </a:r>
            <a:r>
              <a:rPr dirty="0"/>
              <a:t>. </a:t>
            </a:r>
            <a:endParaRPr lang="en-US" dirty="0"/>
          </a:p>
          <a:p>
            <a:pPr lvl="1"/>
            <a:r>
              <a:rPr dirty="0"/>
              <a:t>Its attributes </a:t>
            </a:r>
            <a:r>
              <a:rPr b="1" dirty="0"/>
              <a:t>allows it to keep track of its state</a:t>
            </a:r>
            <a:r>
              <a:rPr dirty="0"/>
              <a:t>. </a:t>
            </a:r>
            <a:endParaRPr lang="en-US" dirty="0"/>
          </a:p>
          <a:p>
            <a:pPr lvl="1"/>
            <a:r>
              <a:rPr dirty="0"/>
              <a:t>Its methods </a:t>
            </a:r>
            <a:r>
              <a:rPr b="1" dirty="0"/>
              <a:t>allow it to function properly</a:t>
            </a:r>
            <a:r>
              <a:rPr dirty="0"/>
              <a:t>.</a:t>
            </a:r>
          </a:p>
        </p:txBody>
      </p:sp>
      <p:sp>
        <p:nvSpPr>
          <p:cNvPr id="354" name="Slide Number"/>
          <p:cNvSpPr txBox="1">
            <a:spLocks noGrp="1"/>
          </p:cNvSpPr>
          <p:nvPr>
            <p:ph type="sldNum" sz="quarter" idx="2"/>
          </p:nvPr>
        </p:nvSpPr>
        <p:spPr>
          <a:xfrm>
            <a:off x="12110720" y="9194800"/>
            <a:ext cx="469494" cy="2921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33</a:t>
            </a:fld>
            <a:endParaRPr dirty="0"/>
          </a:p>
        </p:txBody>
      </p:sp>
      <p:sp>
        <p:nvSpPr>
          <p:cNvPr id="355" name="a.k.a. features"/>
          <p:cNvSpPr/>
          <p:nvPr/>
        </p:nvSpPr>
        <p:spPr>
          <a:xfrm>
            <a:off x="10613335" y="5130280"/>
            <a:ext cx="2603500"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r>
              <a:rPr sz="2000" dirty="0"/>
              <a:t>a.k.a. </a:t>
            </a:r>
            <a:r>
              <a:rPr sz="2000" b="1" dirty="0">
                <a:latin typeface="Helvetica Neue"/>
                <a:ea typeface="Helvetica Neue"/>
                <a:cs typeface="Helvetica Neue"/>
                <a:sym typeface="Helvetica Neue"/>
              </a:rPr>
              <a:t>features</a:t>
            </a:r>
          </a:p>
        </p:txBody>
      </p:sp>
      <p:sp>
        <p:nvSpPr>
          <p:cNvPr id="356" name="Line"/>
          <p:cNvSpPr/>
          <p:nvPr/>
        </p:nvSpPr>
        <p:spPr>
          <a:xfrm>
            <a:off x="8552060" y="4643488"/>
            <a:ext cx="1835879" cy="761056"/>
          </a:xfrm>
          <a:prstGeom prst="line">
            <a:avLst/>
          </a:prstGeom>
          <a:ln w="38100">
            <a:solidFill>
              <a:srgbClr val="0061FF"/>
            </a:solidFill>
            <a:miter lim="400000"/>
            <a:headEnd type="stealth"/>
          </a:ln>
        </p:spPr>
        <p:txBody>
          <a:bodyPr lIns="50800" tIns="50800" rIns="50800" bIns="50800" anchor="ctr"/>
          <a:lstStyle/>
          <a:p>
            <a:pPr defTabSz="457200">
              <a:defRPr sz="1200">
                <a:latin typeface="Helvetica"/>
                <a:ea typeface="Helvetica"/>
                <a:cs typeface="Helvetica"/>
                <a:sym typeface="Helvetica"/>
              </a:defRPr>
            </a:pPr>
            <a:endParaRPr/>
          </a:p>
        </p:txBody>
      </p:sp>
      <p:sp>
        <p:nvSpPr>
          <p:cNvPr id="357" name="Line"/>
          <p:cNvSpPr/>
          <p:nvPr/>
        </p:nvSpPr>
        <p:spPr>
          <a:xfrm>
            <a:off x="9904663" y="4451578"/>
            <a:ext cx="483276" cy="761056"/>
          </a:xfrm>
          <a:prstGeom prst="line">
            <a:avLst/>
          </a:prstGeom>
          <a:ln w="38100">
            <a:solidFill>
              <a:srgbClr val="0061FF"/>
            </a:solidFill>
            <a:miter lim="400000"/>
            <a:headEnd type="stealth"/>
          </a:ln>
        </p:spPr>
        <p:txBody>
          <a:bodyPr lIns="50800" tIns="50800" rIns="50800" bIns="50800" anchor="ctr"/>
          <a:lstStyle/>
          <a:p>
            <a:pPr defTabSz="457200">
              <a:defRPr sz="1200">
                <a:latin typeface="Helvetica"/>
                <a:ea typeface="Helvetica"/>
                <a:cs typeface="Helvetica"/>
                <a:sym typeface="Helvetica"/>
              </a:defRPr>
            </a:pPr>
            <a:endParaRPr/>
          </a:p>
        </p:txBody>
      </p:sp>
      <p:sp>
        <p:nvSpPr>
          <p:cNvPr id="358" name="Return to Slide 41"/>
          <p:cNvSpPr/>
          <p:nvPr/>
        </p:nvSpPr>
        <p:spPr>
          <a:xfrm>
            <a:off x="241300" y="9239250"/>
            <a:ext cx="1299972" cy="292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defRPr sz="1200"/>
            </a:pPr>
            <a:r>
              <a:t>Return to </a:t>
            </a:r>
            <a:r>
              <a:rPr u="sng">
                <a:hlinkClick r:id="rId2" action="ppaction://hlinksldjump"/>
              </a:rPr>
              <a:t>Slide 41</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Object Responsibilities"/>
          <p:cNvSpPr txBox="1">
            <a:spLocks noGrp="1"/>
          </p:cNvSpPr>
          <p:nvPr>
            <p:ph type="title"/>
          </p:nvPr>
        </p:nvSpPr>
        <p:spPr>
          <a:prstGeom prst="rect">
            <a:avLst/>
          </a:prstGeom>
        </p:spPr>
        <p:txBody>
          <a:bodyPr/>
          <a:lstStyle/>
          <a:p>
            <a:r>
              <a:t>Object Responsibilities</a:t>
            </a:r>
          </a:p>
        </p:txBody>
      </p:sp>
      <p:sp>
        <p:nvSpPr>
          <p:cNvPr id="361" name="In OO Analysis and Design, it is best to think of an object as “something with responsibilities”…"/>
          <p:cNvSpPr txBox="1">
            <a:spLocks noGrp="1"/>
          </p:cNvSpPr>
          <p:nvPr>
            <p:ph type="body" idx="1"/>
          </p:nvPr>
        </p:nvSpPr>
        <p:spPr>
          <a:prstGeom prst="rect">
            <a:avLst/>
          </a:prstGeom>
        </p:spPr>
        <p:txBody>
          <a:bodyPr/>
          <a:lstStyle/>
          <a:p>
            <a:r>
              <a:rPr dirty="0"/>
              <a:t>In OO Analysis and Design, it is best to think of an object as “</a:t>
            </a:r>
            <a:r>
              <a:rPr b="1" dirty="0"/>
              <a:t>something with responsibilities</a:t>
            </a:r>
            <a:r>
              <a:rPr dirty="0"/>
              <a:t>”</a:t>
            </a:r>
          </a:p>
          <a:p>
            <a:pPr lvl="1"/>
            <a:r>
              <a:rPr dirty="0"/>
              <a:t>As you perform analysis (What’s the problem?), you discover responsibilities that the system must fulfill</a:t>
            </a:r>
          </a:p>
          <a:p>
            <a:pPr lvl="1"/>
            <a:r>
              <a:rPr dirty="0"/>
              <a:t>You will eventually find “homes” for these responsibilities in the objects you design for the system; indeed this process can help you “discover” objects needed for the system</a:t>
            </a:r>
          </a:p>
          <a:p>
            <a:pPr lvl="1"/>
            <a:r>
              <a:rPr dirty="0"/>
              <a:t>The problem domain will also provide many candidate objects to include in the system</a:t>
            </a:r>
          </a:p>
          <a:p>
            <a:pPr lvl="1">
              <a:defRPr b="1"/>
            </a:pPr>
            <a:r>
              <a:rPr dirty="0"/>
              <a:t>This is an example of moving from a conceptual perspective to the specification and implementation perspectives</a:t>
            </a:r>
          </a:p>
        </p:txBody>
      </p:sp>
      <p:sp>
        <p:nvSpPr>
          <p:cNvPr id="362" name="Slide Number"/>
          <p:cNvSpPr txBox="1">
            <a:spLocks noGrp="1"/>
          </p:cNvSpPr>
          <p:nvPr>
            <p:ph type="sldNum" sz="quarter" idx="2"/>
          </p:nvPr>
        </p:nvSpPr>
        <p:spPr>
          <a:xfrm>
            <a:off x="12110720" y="9194800"/>
            <a:ext cx="469494" cy="28050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34</a:t>
            </a:fld>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Objects"/>
          <p:cNvSpPr txBox="1">
            <a:spLocks noGrp="1"/>
          </p:cNvSpPr>
          <p:nvPr>
            <p:ph type="title"/>
          </p:nvPr>
        </p:nvSpPr>
        <p:spPr>
          <a:prstGeom prst="rect">
            <a:avLst/>
          </a:prstGeom>
        </p:spPr>
        <p:txBody>
          <a:bodyPr/>
          <a:lstStyle/>
          <a:p>
            <a:r>
              <a:rPr dirty="0"/>
              <a:t>Objects</a:t>
            </a:r>
            <a:r>
              <a:rPr lang="en-US" dirty="0"/>
              <a:t> and Design Perspectives</a:t>
            </a:r>
            <a:endParaRPr dirty="0"/>
          </a:p>
        </p:txBody>
      </p:sp>
      <p:sp>
        <p:nvSpPr>
          <p:cNvPr id="365" name="Conceptual — a set of responsibilities…"/>
          <p:cNvSpPr txBox="1">
            <a:spLocks noGrp="1"/>
          </p:cNvSpPr>
          <p:nvPr>
            <p:ph type="body" idx="1"/>
          </p:nvPr>
        </p:nvSpPr>
        <p:spPr>
          <a:prstGeom prst="rect">
            <a:avLst/>
          </a:prstGeom>
        </p:spPr>
        <p:txBody>
          <a:bodyPr/>
          <a:lstStyle/>
          <a:p>
            <a:r>
              <a:rPr dirty="0"/>
              <a:t>Conceptual — a set of responsibilities</a:t>
            </a:r>
          </a:p>
          <a:p>
            <a:r>
              <a:rPr dirty="0"/>
              <a:t>Specification — a set of methods</a:t>
            </a:r>
          </a:p>
          <a:p>
            <a:r>
              <a:rPr dirty="0"/>
              <a:t>Implementation — a set of code and data</a:t>
            </a:r>
          </a:p>
          <a:p>
            <a:r>
              <a:rPr dirty="0"/>
              <a:t>Unfortunately, OO A&amp;D is often taught only at the implementation level</a:t>
            </a:r>
          </a:p>
          <a:p>
            <a:pPr lvl="1"/>
            <a:r>
              <a:rPr dirty="0"/>
              <a:t>if previously you have used OO programming languages without doing analysis and design up front, then you’ve been operating only at the implementation level</a:t>
            </a:r>
            <a:endParaRPr lang="en-US" dirty="0"/>
          </a:p>
          <a:p>
            <a:pPr lvl="2"/>
            <a:r>
              <a:rPr lang="en-US" dirty="0"/>
              <a:t>“jumping into code”</a:t>
            </a:r>
            <a:endParaRPr dirty="0"/>
          </a:p>
          <a:p>
            <a:pPr lvl="1"/>
            <a:r>
              <a:rPr dirty="0"/>
              <a:t>as you will see, there are great benefits from starting with the other levels first</a:t>
            </a:r>
          </a:p>
        </p:txBody>
      </p:sp>
      <p:sp>
        <p:nvSpPr>
          <p:cNvPr id="366" name="Slide Number"/>
          <p:cNvSpPr txBox="1">
            <a:spLocks noGrp="1"/>
          </p:cNvSpPr>
          <p:nvPr>
            <p:ph type="sldNum" sz="quarter" idx="2"/>
          </p:nvPr>
        </p:nvSpPr>
        <p:spPr>
          <a:xfrm>
            <a:off x="12110720" y="9194800"/>
            <a:ext cx="469494" cy="24074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35</a:t>
            </a:fld>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70402B-F605-4652-8A0E-C9C347D2942C}"/>
              </a:ext>
            </a:extLst>
          </p:cNvPr>
          <p:cNvPicPr>
            <a:picLocks noChangeAspect="1"/>
          </p:cNvPicPr>
          <p:nvPr/>
        </p:nvPicPr>
        <p:blipFill>
          <a:blip r:embed="rId2"/>
          <a:stretch>
            <a:fillRect/>
          </a:stretch>
        </p:blipFill>
        <p:spPr>
          <a:xfrm>
            <a:off x="4949687" y="2787363"/>
            <a:ext cx="7783167" cy="4517124"/>
          </a:xfrm>
          <a:prstGeom prst="rect">
            <a:avLst/>
          </a:prstGeom>
        </p:spPr>
      </p:pic>
      <p:sp>
        <p:nvSpPr>
          <p:cNvPr id="364" name="Objects"/>
          <p:cNvSpPr txBox="1">
            <a:spLocks noGrp="1"/>
          </p:cNvSpPr>
          <p:nvPr>
            <p:ph type="title"/>
          </p:nvPr>
        </p:nvSpPr>
        <p:spPr>
          <a:prstGeom prst="rect">
            <a:avLst/>
          </a:prstGeom>
        </p:spPr>
        <p:txBody>
          <a:bodyPr/>
          <a:lstStyle/>
          <a:p>
            <a:r>
              <a:rPr lang="en-US" dirty="0"/>
              <a:t>Benefits of Thinking Conceptually</a:t>
            </a:r>
            <a:endParaRPr dirty="0"/>
          </a:p>
        </p:txBody>
      </p:sp>
      <p:sp>
        <p:nvSpPr>
          <p:cNvPr id="365" name="Conceptual — a set of responsibilities…"/>
          <p:cNvSpPr txBox="1">
            <a:spLocks noGrp="1"/>
          </p:cNvSpPr>
          <p:nvPr>
            <p:ph type="body" idx="1"/>
          </p:nvPr>
        </p:nvSpPr>
        <p:spPr>
          <a:xfrm>
            <a:off x="496957" y="2596444"/>
            <a:ext cx="4691269" cy="6188570"/>
          </a:xfrm>
          <a:prstGeom prst="rect">
            <a:avLst/>
          </a:prstGeom>
        </p:spPr>
        <p:txBody>
          <a:bodyPr/>
          <a:lstStyle/>
          <a:p>
            <a:r>
              <a:rPr lang="en-US" dirty="0"/>
              <a:t>Broad thinking in the early phases of </a:t>
            </a:r>
            <a:r>
              <a:rPr lang="en-US" b="1" dirty="0"/>
              <a:t>Progressive Elaboration </a:t>
            </a:r>
            <a:r>
              <a:rPr lang="en-US" dirty="0"/>
              <a:t>on a design</a:t>
            </a:r>
          </a:p>
          <a:p>
            <a:r>
              <a:rPr lang="en-US" dirty="0"/>
              <a:t>Avoidance of </a:t>
            </a:r>
            <a:r>
              <a:rPr lang="en-US" b="1" dirty="0"/>
              <a:t>Premature Optimization </a:t>
            </a:r>
            <a:r>
              <a:rPr lang="en-US" dirty="0"/>
              <a:t>away from possible design choices</a:t>
            </a:r>
          </a:p>
          <a:p>
            <a:r>
              <a:rPr lang="en-US" dirty="0"/>
              <a:t>In Object terms – focusing on responsibilities of the system and its elements</a:t>
            </a:r>
          </a:p>
          <a:p>
            <a:r>
              <a:rPr lang="en-US" dirty="0"/>
              <a:t>Envisioning this – Bill Buxton’s Design Funnel</a:t>
            </a:r>
          </a:p>
          <a:p>
            <a:pPr lvl="1"/>
            <a:r>
              <a:rPr lang="en-US" sz="2000" dirty="0">
                <a:latin typeface="Helvetica Neue"/>
              </a:rPr>
              <a:t>From Sketching User Experiences, Buxton, 2007, Morgan Kaufmann</a:t>
            </a:r>
          </a:p>
          <a:p>
            <a:pPr marL="487695" lvl="1" indent="0">
              <a:buNone/>
            </a:pPr>
            <a:endParaRPr lang="en-US" dirty="0"/>
          </a:p>
        </p:txBody>
      </p:sp>
      <p:sp>
        <p:nvSpPr>
          <p:cNvPr id="366" name="Slide Number"/>
          <p:cNvSpPr txBox="1">
            <a:spLocks noGrp="1"/>
          </p:cNvSpPr>
          <p:nvPr>
            <p:ph type="sldNum" sz="quarter" idx="2"/>
          </p:nvPr>
        </p:nvSpPr>
        <p:spPr>
          <a:xfrm>
            <a:off x="12110720" y="9194800"/>
            <a:ext cx="469494" cy="24074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36</a:t>
            </a:fld>
            <a:endParaRPr/>
          </a:p>
        </p:txBody>
      </p:sp>
      <p:sp>
        <p:nvSpPr>
          <p:cNvPr id="3" name="TextBox 2">
            <a:extLst>
              <a:ext uri="{FF2B5EF4-FFF2-40B4-BE49-F238E27FC236}">
                <a16:creationId xmlns:a16="http://schemas.microsoft.com/office/drawing/2014/main" id="{AD3991FE-5FCB-4097-90FB-FFDB67C66448}"/>
              </a:ext>
            </a:extLst>
          </p:cNvPr>
          <p:cNvSpPr txBox="1"/>
          <p:nvPr/>
        </p:nvSpPr>
        <p:spPr>
          <a:xfrm>
            <a:off x="5516217" y="7830907"/>
            <a:ext cx="6888646" cy="954107"/>
          </a:xfrm>
          <a:prstGeom prst="rect">
            <a:avLst/>
          </a:prstGeom>
          <a:noFill/>
        </p:spPr>
        <p:txBody>
          <a:bodyPr wrap="square" rtlCol="0">
            <a:spAutoFit/>
          </a:bodyPr>
          <a:lstStyle/>
          <a:p>
            <a:r>
              <a:rPr lang="en-US" sz="2800" dirty="0"/>
              <a:t>Aside: Sketching (defined broadly) is a great way to explore many different ideas quickly…</a:t>
            </a:r>
          </a:p>
        </p:txBody>
      </p:sp>
    </p:spTree>
    <p:extLst>
      <p:ext uri="{BB962C8B-B14F-4D97-AF65-F5344CB8AC3E}">
        <p14:creationId xmlns:p14="http://schemas.microsoft.com/office/powerpoint/2010/main" val="3412565333"/>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Objects as Instances of a Class"/>
          <p:cNvSpPr txBox="1">
            <a:spLocks noGrp="1"/>
          </p:cNvSpPr>
          <p:nvPr>
            <p:ph type="title"/>
          </p:nvPr>
        </p:nvSpPr>
        <p:spPr>
          <a:prstGeom prst="rect">
            <a:avLst/>
          </a:prstGeom>
        </p:spPr>
        <p:txBody>
          <a:bodyPr/>
          <a:lstStyle/>
          <a:p>
            <a:r>
              <a:t>Objects as Instances of a Class</a:t>
            </a:r>
          </a:p>
        </p:txBody>
      </p:sp>
      <p:sp>
        <p:nvSpPr>
          <p:cNvPr id="369" name="If you have two Student objects, they each have their own data…"/>
          <p:cNvSpPr txBox="1">
            <a:spLocks noGrp="1"/>
          </p:cNvSpPr>
          <p:nvPr>
            <p:ph type="body" idx="1"/>
          </p:nvPr>
        </p:nvSpPr>
        <p:spPr>
          <a:prstGeom prst="rect">
            <a:avLst/>
          </a:prstGeom>
        </p:spPr>
        <p:txBody>
          <a:bodyPr/>
          <a:lstStyle/>
          <a:p>
            <a:r>
              <a:t>If you have two Student objects, </a:t>
            </a:r>
            <a:r>
              <a:rPr b="1"/>
              <a:t>they each have their own data</a:t>
            </a:r>
          </a:p>
          <a:p>
            <a:pPr lvl="1"/>
            <a:r>
              <a:t>e.g. Student A has a different set of values for its attributes than Student B</a:t>
            </a:r>
          </a:p>
          <a:p>
            <a:r>
              <a:t>But they both have the </a:t>
            </a:r>
            <a:r>
              <a:rPr b="1"/>
              <a:t>same set of methods</a:t>
            </a:r>
          </a:p>
          <a:p>
            <a:pPr lvl="1"/>
            <a:r>
              <a:t>This is true because methods are associated with a </a:t>
            </a:r>
            <a:r>
              <a:rPr b="1"/>
              <a:t>class</a:t>
            </a:r>
            <a:r>
              <a:t> that acts as a blueprint for creating new objects</a:t>
            </a:r>
          </a:p>
          <a:p>
            <a:pPr lvl="1"/>
            <a:r>
              <a:t>We say “</a:t>
            </a:r>
            <a:r>
              <a:rPr b="1"/>
              <a:t>Objects are instances of a class</a:t>
            </a:r>
            <a:r>
              <a:t>”</a:t>
            </a:r>
          </a:p>
          <a:p>
            <a:r>
              <a:t>Classes define the complete behavior of their associated objects</a:t>
            </a:r>
          </a:p>
          <a:p>
            <a:pPr lvl="1"/>
            <a:r>
              <a:t>what data elements and methods they have and how these features are accessed (whether they are public or private)</a:t>
            </a:r>
          </a:p>
        </p:txBody>
      </p:sp>
      <p:sp>
        <p:nvSpPr>
          <p:cNvPr id="370" name="Slide Number"/>
          <p:cNvSpPr txBox="1">
            <a:spLocks noGrp="1"/>
          </p:cNvSpPr>
          <p:nvPr>
            <p:ph type="sldNum" sz="quarter" idx="2"/>
          </p:nvPr>
        </p:nvSpPr>
        <p:spPr>
          <a:xfrm>
            <a:off x="12205252" y="9194800"/>
            <a:ext cx="374962" cy="254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37</a:t>
            </a:fld>
            <a:endParaRPr dirty="0"/>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Classes (I)"/>
          <p:cNvSpPr txBox="1">
            <a:spLocks noGrp="1"/>
          </p:cNvSpPr>
          <p:nvPr>
            <p:ph type="title"/>
          </p:nvPr>
        </p:nvSpPr>
        <p:spPr>
          <a:prstGeom prst="rect">
            <a:avLst/>
          </a:prstGeom>
        </p:spPr>
        <p:txBody>
          <a:bodyPr/>
          <a:lstStyle/>
          <a:p>
            <a:r>
              <a:rPr dirty="0"/>
              <a:t>Classes</a:t>
            </a:r>
            <a:r>
              <a:rPr lang="en-US" dirty="0"/>
              <a:t>, Subclasses, </a:t>
            </a:r>
            <a:r>
              <a:rPr lang="en-US" dirty="0" err="1"/>
              <a:t>Superclasses</a:t>
            </a:r>
            <a:endParaRPr dirty="0"/>
          </a:p>
        </p:txBody>
      </p:sp>
      <p:sp>
        <p:nvSpPr>
          <p:cNvPr id="373" name="The most important thing about a class is that it defines a type with a legal set of values…"/>
          <p:cNvSpPr txBox="1">
            <a:spLocks noGrp="1"/>
          </p:cNvSpPr>
          <p:nvPr>
            <p:ph type="body" idx="1"/>
          </p:nvPr>
        </p:nvSpPr>
        <p:spPr>
          <a:prstGeom prst="rect">
            <a:avLst/>
          </a:prstGeom>
        </p:spPr>
        <p:txBody>
          <a:bodyPr/>
          <a:lstStyle/>
          <a:p>
            <a:r>
              <a:t>The most important thing about a class is that it defines a type with a legal set of values</a:t>
            </a:r>
          </a:p>
          <a:p>
            <a:r>
              <a:t>Consider these four types</a:t>
            </a:r>
          </a:p>
          <a:p>
            <a:pPr lvl="1"/>
            <a:r>
              <a:t>Complex Numbers ➡ Real Numbers ➡ Integers ➡ Natural Numbers</a:t>
            </a:r>
          </a:p>
          <a:p>
            <a:r>
              <a:t>Complex numbers is a class that includes all numbers; real numbers are a subtype of complex numbers and integers are a subtype of reals, etc.</a:t>
            </a:r>
          </a:p>
          <a:p>
            <a:pPr lvl="1"/>
            <a:r>
              <a:t>in each case, moving to a subtype reduces the set of legal values</a:t>
            </a:r>
          </a:p>
          <a:p>
            <a:r>
              <a:t>The same thing is true for classes; A class defines a type and subclasses can be defined that excludes some of the values from the superclass</a:t>
            </a:r>
          </a:p>
        </p:txBody>
      </p:sp>
      <p:sp>
        <p:nvSpPr>
          <p:cNvPr id="374" name="Slide Number"/>
          <p:cNvSpPr txBox="1">
            <a:spLocks noGrp="1"/>
          </p:cNvSpPr>
          <p:nvPr>
            <p:ph type="sldNum" sz="quarter" idx="2"/>
          </p:nvPr>
        </p:nvSpPr>
        <p:spPr>
          <a:xfrm>
            <a:off x="12205252" y="9194800"/>
            <a:ext cx="374962" cy="28050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38</a:t>
            </a:fld>
            <a:endParaRPr dirty="0"/>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Classes (II)"/>
          <p:cNvSpPr txBox="1">
            <a:spLocks noGrp="1"/>
          </p:cNvSpPr>
          <p:nvPr>
            <p:ph type="title"/>
          </p:nvPr>
        </p:nvSpPr>
        <p:spPr>
          <a:prstGeom prst="rect">
            <a:avLst/>
          </a:prstGeom>
        </p:spPr>
        <p:txBody>
          <a:bodyPr/>
          <a:lstStyle/>
          <a:p>
            <a:r>
              <a:rPr dirty="0"/>
              <a:t>Clas</a:t>
            </a:r>
            <a:r>
              <a:rPr lang="en-US" dirty="0"/>
              <a:t>s Inheritance</a:t>
            </a:r>
            <a:endParaRPr dirty="0"/>
          </a:p>
        </p:txBody>
      </p:sp>
      <p:sp>
        <p:nvSpPr>
          <p:cNvPr id="377" name="Classes can exhibit inheritance relationships…"/>
          <p:cNvSpPr txBox="1">
            <a:spLocks noGrp="1"/>
          </p:cNvSpPr>
          <p:nvPr>
            <p:ph type="body" idx="1"/>
          </p:nvPr>
        </p:nvSpPr>
        <p:spPr>
          <a:prstGeom prst="rect">
            <a:avLst/>
          </a:prstGeom>
        </p:spPr>
        <p:txBody>
          <a:bodyPr/>
          <a:lstStyle/>
          <a:p>
            <a:r>
              <a:rPr dirty="0"/>
              <a:t>Classes can exhibit </a:t>
            </a:r>
            <a:r>
              <a:rPr b="1" dirty="0"/>
              <a:t>inheritance relationships</a:t>
            </a:r>
          </a:p>
          <a:p>
            <a:pPr lvl="1"/>
            <a:r>
              <a:rPr dirty="0"/>
              <a:t>Behaviors and data associated with a superclass are </a:t>
            </a:r>
            <a:r>
              <a:rPr b="1" dirty="0"/>
              <a:t>passed down</a:t>
            </a:r>
            <a:r>
              <a:rPr dirty="0"/>
              <a:t> to instances of a subclass</a:t>
            </a:r>
          </a:p>
          <a:p>
            <a:pPr lvl="1"/>
            <a:r>
              <a:rPr dirty="0"/>
              <a:t>The subclass can </a:t>
            </a:r>
            <a:r>
              <a:rPr b="1" dirty="0"/>
              <a:t>add new behaviors and new data</a:t>
            </a:r>
            <a:r>
              <a:rPr dirty="0"/>
              <a:t> that are </a:t>
            </a:r>
            <a:r>
              <a:rPr b="1" dirty="0"/>
              <a:t>specific to it</a:t>
            </a:r>
            <a:r>
              <a:rPr dirty="0"/>
              <a:t>; it can also </a:t>
            </a:r>
            <a:r>
              <a:rPr b="1" dirty="0"/>
              <a:t>alter behaviors that are inherited from the superclass</a:t>
            </a:r>
            <a:r>
              <a:rPr dirty="0"/>
              <a:t> to take into account its own specific situation</a:t>
            </a:r>
            <a:r>
              <a:rPr lang="en-US" dirty="0"/>
              <a:t> – making it a </a:t>
            </a:r>
            <a:r>
              <a:rPr lang="en-US" b="1" dirty="0"/>
              <a:t>derived class</a:t>
            </a:r>
            <a:endParaRPr b="1" dirty="0"/>
          </a:p>
          <a:p>
            <a:r>
              <a:rPr dirty="0"/>
              <a:t>It is extremely desirable that </a:t>
            </a:r>
            <a:r>
              <a:rPr b="1" dirty="0"/>
              <a:t>any property that is true of a superclass is true of a subclass; the reverse is not true</a:t>
            </a:r>
            <a:r>
              <a:rPr dirty="0"/>
              <a:t>: it is okay for properties that are true of a subclass not to be true of values in the superclass</a:t>
            </a:r>
          </a:p>
          <a:p>
            <a:pPr lvl="1"/>
            <a:r>
              <a:rPr dirty="0"/>
              <a:t>For instance, the property </a:t>
            </a:r>
            <a:r>
              <a:rPr dirty="0" err="1"/>
              <a:t>isPositive</a:t>
            </a:r>
            <a:r>
              <a:rPr dirty="0"/>
              <a:t>() is true for all natural numbers but is certainly not true of all integers</a:t>
            </a:r>
          </a:p>
        </p:txBody>
      </p:sp>
      <p:sp>
        <p:nvSpPr>
          <p:cNvPr id="378" name="Slide Number"/>
          <p:cNvSpPr txBox="1">
            <a:spLocks noGrp="1"/>
          </p:cNvSpPr>
          <p:nvPr>
            <p:ph type="sldNum" sz="quarter" idx="2"/>
          </p:nvPr>
        </p:nvSpPr>
        <p:spPr>
          <a:xfrm>
            <a:off x="12110720" y="9194800"/>
            <a:ext cx="469494" cy="254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39</a:t>
            </a:fld>
            <a:endParaRPr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01DB2-FB11-4749-B8D9-D9810284BEEC}"/>
              </a:ext>
            </a:extLst>
          </p:cNvPr>
          <p:cNvSpPr>
            <a:spLocks noGrp="1"/>
          </p:cNvSpPr>
          <p:nvPr>
            <p:ph type="title"/>
          </p:nvPr>
        </p:nvSpPr>
        <p:spPr/>
        <p:txBody>
          <a:bodyPr/>
          <a:lstStyle/>
          <a:p>
            <a:r>
              <a:rPr lang="en-US" dirty="0"/>
              <a:t>OO “Paradigm”</a:t>
            </a:r>
          </a:p>
        </p:txBody>
      </p:sp>
      <p:sp>
        <p:nvSpPr>
          <p:cNvPr id="3" name="Content Placeholder 2">
            <a:extLst>
              <a:ext uri="{FF2B5EF4-FFF2-40B4-BE49-F238E27FC236}">
                <a16:creationId xmlns:a16="http://schemas.microsoft.com/office/drawing/2014/main" id="{C9B1ADAC-30E2-45DC-8866-77C30F2FDC4F}"/>
              </a:ext>
            </a:extLst>
          </p:cNvPr>
          <p:cNvSpPr>
            <a:spLocks noGrp="1"/>
          </p:cNvSpPr>
          <p:nvPr>
            <p:ph idx="1"/>
          </p:nvPr>
        </p:nvSpPr>
        <p:spPr/>
        <p:txBody>
          <a:bodyPr>
            <a:normAutofit/>
          </a:bodyPr>
          <a:lstStyle/>
          <a:p>
            <a:pPr marL="457200" lvl="0" indent="-457200"/>
            <a:r>
              <a:rPr lang="en-US" sz="2800" dirty="0">
                <a:solidFill>
                  <a:prstClr val="black"/>
                </a:solidFill>
              </a:rPr>
              <a:t>Philosophical/theoretical framework for theories, laws, generalizations</a:t>
            </a:r>
          </a:p>
          <a:p>
            <a:pPr marL="944895" lvl="1" indent="-457200"/>
            <a:r>
              <a:rPr lang="en-US" sz="2400" dirty="0">
                <a:hlinkClick r:id="rId3"/>
              </a:rPr>
              <a:t>https://www.merriam-webster.com/dictionary/paradigm</a:t>
            </a:r>
            <a:endParaRPr lang="en-US" sz="2373" dirty="0">
              <a:solidFill>
                <a:prstClr val="black"/>
              </a:solidFill>
            </a:endParaRPr>
          </a:p>
          <a:p>
            <a:pPr marL="457200" lvl="0" indent="-457200"/>
            <a:r>
              <a:rPr lang="en-US" sz="2800" dirty="0">
                <a:solidFill>
                  <a:prstClr val="black"/>
                </a:solidFill>
              </a:rPr>
              <a:t>Patterns of thought and sets of supporting information</a:t>
            </a:r>
          </a:p>
          <a:p>
            <a:pPr marL="457200" lvl="0" indent="-457200"/>
            <a:endParaRPr lang="en-US" sz="2800" dirty="0">
              <a:solidFill>
                <a:prstClr val="black"/>
              </a:solidFill>
            </a:endParaRPr>
          </a:p>
        </p:txBody>
      </p:sp>
      <p:sp>
        <p:nvSpPr>
          <p:cNvPr id="4" name="Slide Number">
            <a:extLst>
              <a:ext uri="{FF2B5EF4-FFF2-40B4-BE49-F238E27FC236}">
                <a16:creationId xmlns:a16="http://schemas.microsoft.com/office/drawing/2014/main" id="{CA5E7727-103F-4AA2-B7EB-65568ECBD3A6}"/>
              </a:ext>
            </a:extLst>
          </p:cNvPr>
          <p:cNvSpPr txBox="1">
            <a:spLocks noGrp="1"/>
          </p:cNvSpPr>
          <p:nvPr>
            <p:ph type="sldNum" sz="quarter" idx="12"/>
          </p:nvPr>
        </p:nvSpPr>
        <p:spPr>
          <a:xfrm>
            <a:off x="12001500" y="9086850"/>
            <a:ext cx="578714" cy="41275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a:t>
            </a:fld>
            <a:endParaRPr dirty="0"/>
          </a:p>
        </p:txBody>
      </p:sp>
      <p:pic>
        <p:nvPicPr>
          <p:cNvPr id="5" name="Picture 4">
            <a:extLst>
              <a:ext uri="{FF2B5EF4-FFF2-40B4-BE49-F238E27FC236}">
                <a16:creationId xmlns:a16="http://schemas.microsoft.com/office/drawing/2014/main" id="{2050F37F-D66F-4CEE-BE4C-14996F9A4BE7}"/>
              </a:ext>
            </a:extLst>
          </p:cNvPr>
          <p:cNvPicPr>
            <a:picLocks noChangeAspect="1"/>
          </p:cNvPicPr>
          <p:nvPr/>
        </p:nvPicPr>
        <p:blipFill>
          <a:blip r:embed="rId4"/>
          <a:stretch>
            <a:fillRect/>
          </a:stretch>
        </p:blipFill>
        <p:spPr>
          <a:xfrm>
            <a:off x="8128484" y="4876800"/>
            <a:ext cx="4194003" cy="3388754"/>
          </a:xfrm>
          <a:prstGeom prst="rect">
            <a:avLst/>
          </a:prstGeom>
        </p:spPr>
      </p:pic>
      <p:pic>
        <p:nvPicPr>
          <p:cNvPr id="7" name="Picture 6">
            <a:extLst>
              <a:ext uri="{FF2B5EF4-FFF2-40B4-BE49-F238E27FC236}">
                <a16:creationId xmlns:a16="http://schemas.microsoft.com/office/drawing/2014/main" id="{3E5DEBE8-D8FD-4D86-8A76-A75AF7FB72B4}"/>
              </a:ext>
            </a:extLst>
          </p:cNvPr>
          <p:cNvPicPr>
            <a:picLocks noChangeAspect="1"/>
          </p:cNvPicPr>
          <p:nvPr/>
        </p:nvPicPr>
        <p:blipFill>
          <a:blip r:embed="rId5"/>
          <a:stretch>
            <a:fillRect/>
          </a:stretch>
        </p:blipFill>
        <p:spPr>
          <a:xfrm>
            <a:off x="1398879" y="4039403"/>
            <a:ext cx="5990462" cy="4286278"/>
          </a:xfrm>
          <a:prstGeom prst="rect">
            <a:avLst/>
          </a:prstGeom>
        </p:spPr>
      </p:pic>
      <p:sp>
        <p:nvSpPr>
          <p:cNvPr id="8" name="Rectangle 7">
            <a:extLst>
              <a:ext uri="{FF2B5EF4-FFF2-40B4-BE49-F238E27FC236}">
                <a16:creationId xmlns:a16="http://schemas.microsoft.com/office/drawing/2014/main" id="{1537058A-4F1D-4828-AFAE-2676BB4E0FE8}"/>
              </a:ext>
            </a:extLst>
          </p:cNvPr>
          <p:cNvSpPr/>
          <p:nvPr/>
        </p:nvSpPr>
        <p:spPr>
          <a:xfrm>
            <a:off x="3387039" y="8377241"/>
            <a:ext cx="2199502" cy="8155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This!</a:t>
            </a:r>
          </a:p>
        </p:txBody>
      </p:sp>
      <p:sp>
        <p:nvSpPr>
          <p:cNvPr id="9" name="Rectangle 8">
            <a:extLst>
              <a:ext uri="{FF2B5EF4-FFF2-40B4-BE49-F238E27FC236}">
                <a16:creationId xmlns:a16="http://schemas.microsoft.com/office/drawing/2014/main" id="{4E81D8B1-2F15-41BD-A4D4-24206261F186}"/>
              </a:ext>
            </a:extLst>
          </p:cNvPr>
          <p:cNvSpPr/>
          <p:nvPr/>
        </p:nvSpPr>
        <p:spPr>
          <a:xfrm>
            <a:off x="9020175" y="7886700"/>
            <a:ext cx="2352675" cy="898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Not this!</a:t>
            </a:r>
          </a:p>
        </p:txBody>
      </p:sp>
      <p:sp>
        <p:nvSpPr>
          <p:cNvPr id="11" name="TextBox 10">
            <a:extLst>
              <a:ext uri="{FF2B5EF4-FFF2-40B4-BE49-F238E27FC236}">
                <a16:creationId xmlns:a16="http://schemas.microsoft.com/office/drawing/2014/main" id="{D63FDC4A-5040-43B0-9457-7E9366B5C825}"/>
              </a:ext>
            </a:extLst>
          </p:cNvPr>
          <p:cNvSpPr txBox="1"/>
          <p:nvPr/>
        </p:nvSpPr>
        <p:spPr>
          <a:xfrm>
            <a:off x="326230" y="9403492"/>
            <a:ext cx="12132469" cy="276999"/>
          </a:xfrm>
          <a:prstGeom prst="rect">
            <a:avLst/>
          </a:prstGeom>
          <a:noFill/>
        </p:spPr>
        <p:txBody>
          <a:bodyPr wrap="square">
            <a:spAutoFit/>
          </a:bodyPr>
          <a:lstStyle/>
          <a:p>
            <a:r>
              <a:rPr lang="en-US" sz="1200" dirty="0"/>
              <a:t>https://www.researchgate.net/publication/335396216_Selection_of_Research_Paradigms_in_English_Language_Teaching_Personal_Reflections_and_Future_Directions</a:t>
            </a:r>
          </a:p>
        </p:txBody>
      </p:sp>
    </p:spTree>
    <p:extLst>
      <p:ext uri="{BB962C8B-B14F-4D97-AF65-F5344CB8AC3E}">
        <p14:creationId xmlns:p14="http://schemas.microsoft.com/office/powerpoint/2010/main" val="12579902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Classes (III)"/>
          <p:cNvSpPr txBox="1">
            <a:spLocks noGrp="1"/>
          </p:cNvSpPr>
          <p:nvPr>
            <p:ph type="title"/>
          </p:nvPr>
        </p:nvSpPr>
        <p:spPr>
          <a:prstGeom prst="rect">
            <a:avLst/>
          </a:prstGeom>
        </p:spPr>
        <p:txBody>
          <a:bodyPr/>
          <a:lstStyle/>
          <a:p>
            <a:r>
              <a:rPr lang="en-US" dirty="0"/>
              <a:t>Superclass/Subclass Inheritance Relationships</a:t>
            </a:r>
            <a:endParaRPr dirty="0"/>
          </a:p>
        </p:txBody>
      </p:sp>
      <p:sp>
        <p:nvSpPr>
          <p:cNvPr id="381" name="Inheritance relationships are known as is-a relationships…"/>
          <p:cNvSpPr txBox="1">
            <a:spLocks noGrp="1"/>
          </p:cNvSpPr>
          <p:nvPr>
            <p:ph type="body" idx="1"/>
          </p:nvPr>
        </p:nvSpPr>
        <p:spPr>
          <a:prstGeom prst="rect">
            <a:avLst/>
          </a:prstGeom>
        </p:spPr>
        <p:txBody>
          <a:bodyPr/>
          <a:lstStyle/>
          <a:p>
            <a:r>
              <a:rPr dirty="0"/>
              <a:t>Inheritance relationships are known as </a:t>
            </a:r>
            <a:r>
              <a:rPr b="1" dirty="0"/>
              <a:t>is-a</a:t>
            </a:r>
            <a:r>
              <a:rPr dirty="0"/>
              <a:t> relationships</a:t>
            </a:r>
          </a:p>
          <a:p>
            <a:pPr lvl="1"/>
            <a:r>
              <a:rPr dirty="0"/>
              <a:t>Undergraduate </a:t>
            </a:r>
            <a:r>
              <a:rPr b="1" dirty="0"/>
              <a:t>IS-A</a:t>
            </a:r>
            <a:r>
              <a:rPr dirty="0"/>
              <a:t> Student</a:t>
            </a:r>
            <a:r>
              <a:rPr lang="en-US" dirty="0"/>
              <a:t> (i.e. Undergraduate is-a subclass of Student)</a:t>
            </a:r>
            <a:endParaRPr dirty="0"/>
          </a:p>
          <a:p>
            <a:r>
              <a:rPr dirty="0"/>
              <a:t>This phrase is meant to reinforce the concept that the subclass represents a more refined, more specific version of the superclass</a:t>
            </a:r>
          </a:p>
          <a:p>
            <a:pPr>
              <a:defRPr b="1"/>
            </a:pPr>
            <a:r>
              <a:rPr dirty="0"/>
              <a:t>If need be, we can treat the subclass as if it IS the superclass.</a:t>
            </a:r>
          </a:p>
          <a:p>
            <a:pPr lvl="1"/>
            <a:r>
              <a:rPr dirty="0"/>
              <a:t>It has all the same attributes and all the same methods as the superclass</a:t>
            </a:r>
          </a:p>
          <a:p>
            <a:pPr>
              <a:defRPr b="1"/>
            </a:pPr>
            <a:r>
              <a:rPr dirty="0"/>
              <a:t>so code that was built to process the superclass can equally apply to the subclass</a:t>
            </a:r>
          </a:p>
        </p:txBody>
      </p:sp>
      <p:sp>
        <p:nvSpPr>
          <p:cNvPr id="382" name="Slide Number"/>
          <p:cNvSpPr txBox="1">
            <a:spLocks noGrp="1"/>
          </p:cNvSpPr>
          <p:nvPr>
            <p:ph type="sldNum" sz="quarter" idx="2"/>
          </p:nvPr>
        </p:nvSpPr>
        <p:spPr>
          <a:xfrm>
            <a:off x="12110720" y="9194800"/>
            <a:ext cx="469494" cy="24074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40</a:t>
            </a:fld>
            <a:endParaRPr dirty="0"/>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Classes (IV)"/>
          <p:cNvSpPr txBox="1">
            <a:spLocks noGrp="1"/>
          </p:cNvSpPr>
          <p:nvPr>
            <p:ph type="title"/>
          </p:nvPr>
        </p:nvSpPr>
        <p:spPr>
          <a:prstGeom prst="rect">
            <a:avLst/>
          </a:prstGeom>
        </p:spPr>
        <p:txBody>
          <a:bodyPr/>
          <a:lstStyle/>
          <a:p>
            <a:r>
              <a:rPr lang="en-US" dirty="0"/>
              <a:t>Class Encapsulation</a:t>
            </a:r>
            <a:endParaRPr dirty="0"/>
          </a:p>
        </p:txBody>
      </p:sp>
      <p:sp>
        <p:nvSpPr>
          <p:cNvPr id="385" name="Classes can control the accessibility of the features of their objects…"/>
          <p:cNvSpPr txBox="1">
            <a:spLocks noGrp="1"/>
          </p:cNvSpPr>
          <p:nvPr>
            <p:ph type="body" idx="1"/>
          </p:nvPr>
        </p:nvSpPr>
        <p:spPr>
          <a:prstGeom prst="rect">
            <a:avLst/>
          </a:prstGeom>
        </p:spPr>
        <p:txBody>
          <a:bodyPr/>
          <a:lstStyle/>
          <a:p>
            <a:r>
              <a:t>Classes can control the </a:t>
            </a:r>
            <a:r>
              <a:rPr b="1"/>
              <a:t>accessibility of the features</a:t>
            </a:r>
            <a:r>
              <a:t> of their objects</a:t>
            </a:r>
          </a:p>
          <a:p>
            <a:pPr lvl="1"/>
            <a:r>
              <a:t>That is they can typically specify whether an attribute or method has an accessibility of public, protected, or private.</a:t>
            </a:r>
          </a:p>
          <a:p>
            <a:r>
              <a:t>This ability to </a:t>
            </a:r>
            <a:r>
              <a:rPr b="1"/>
              <a:t>hide features of a class/module</a:t>
            </a:r>
            <a:r>
              <a:t> is referred to as </a:t>
            </a:r>
            <a:r>
              <a:rPr b="1"/>
              <a:t>encapsulation</a:t>
            </a:r>
            <a:r>
              <a:t> or </a:t>
            </a:r>
            <a:r>
              <a:rPr b="1"/>
              <a:t>information hiding</a:t>
            </a:r>
            <a:r>
              <a:t>;</a:t>
            </a:r>
          </a:p>
          <a:p>
            <a:pPr lvl="1"/>
            <a:r>
              <a:t>however, </a:t>
            </a:r>
            <a:r>
              <a:rPr b="1"/>
              <a:t>encapsulation is a topic that is broader than just data hiding</a:t>
            </a:r>
            <a:r>
              <a:t>, as we will discuss later in the semester</a:t>
            </a:r>
          </a:p>
        </p:txBody>
      </p:sp>
      <p:sp>
        <p:nvSpPr>
          <p:cNvPr id="386" name="Slide Number"/>
          <p:cNvSpPr txBox="1">
            <a:spLocks noGrp="1"/>
          </p:cNvSpPr>
          <p:nvPr>
            <p:ph type="sldNum" sz="quarter" idx="2"/>
          </p:nvPr>
        </p:nvSpPr>
        <p:spPr>
          <a:xfrm>
            <a:off x="11926957" y="9194800"/>
            <a:ext cx="653257" cy="26725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41</a:t>
            </a:fld>
            <a:endParaRPr dirty="0"/>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Accessibility, continued"/>
          <p:cNvSpPr txBox="1">
            <a:spLocks noGrp="1"/>
          </p:cNvSpPr>
          <p:nvPr>
            <p:ph type="title"/>
          </p:nvPr>
        </p:nvSpPr>
        <p:spPr>
          <a:prstGeom prst="rect">
            <a:avLst/>
          </a:prstGeom>
        </p:spPr>
        <p:txBody>
          <a:bodyPr/>
          <a:lstStyle/>
          <a:p>
            <a:r>
              <a:rPr dirty="0"/>
              <a:t>Accessibility, continued</a:t>
            </a:r>
          </a:p>
        </p:txBody>
      </p:sp>
      <p:sp>
        <p:nvSpPr>
          <p:cNvPr id="389" name="Assume…"/>
          <p:cNvSpPr txBox="1">
            <a:spLocks noGrp="1"/>
          </p:cNvSpPr>
          <p:nvPr>
            <p:ph type="body" idx="1"/>
          </p:nvPr>
        </p:nvSpPr>
        <p:spPr>
          <a:prstGeom prst="rect">
            <a:avLst/>
          </a:prstGeom>
        </p:spPr>
        <p:txBody>
          <a:bodyPr/>
          <a:lstStyle/>
          <a:p>
            <a:pPr lvl="1"/>
            <a:r>
              <a:rPr dirty="0"/>
              <a:t>Object A is an instance of class X</a:t>
            </a:r>
          </a:p>
          <a:p>
            <a:pPr lvl="1"/>
            <a:r>
              <a:rPr dirty="0"/>
              <a:t>Object B is an instance of class Y which is a subclass of X;</a:t>
            </a:r>
          </a:p>
          <a:p>
            <a:pPr lvl="1"/>
            <a:r>
              <a:rPr dirty="0"/>
              <a:t>Object C is an instance of class Z which is unrelated to X and Y</a:t>
            </a:r>
          </a:p>
        </p:txBody>
      </p:sp>
      <p:sp>
        <p:nvSpPr>
          <p:cNvPr id="390" name="Slide Number"/>
          <p:cNvSpPr txBox="1">
            <a:spLocks noGrp="1"/>
          </p:cNvSpPr>
          <p:nvPr>
            <p:ph type="sldNum" sz="quarter" idx="2"/>
          </p:nvPr>
        </p:nvSpPr>
        <p:spPr>
          <a:xfrm>
            <a:off x="12218504" y="9194799"/>
            <a:ext cx="361710" cy="3335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42</a:t>
            </a:fld>
            <a:endParaRPr/>
          </a:p>
        </p:txBody>
      </p:sp>
      <p:pic>
        <p:nvPicPr>
          <p:cNvPr id="5" name="droppedImage.pdf" descr="droppedImage.pdf">
            <a:extLst>
              <a:ext uri="{FF2B5EF4-FFF2-40B4-BE49-F238E27FC236}">
                <a16:creationId xmlns:a16="http://schemas.microsoft.com/office/drawing/2014/main" id="{CF017AE7-CBD6-4F86-B741-076995612F27}"/>
              </a:ext>
            </a:extLst>
          </p:cNvPr>
          <p:cNvPicPr>
            <a:picLocks noChangeAspect="1"/>
          </p:cNvPicPr>
          <p:nvPr/>
        </p:nvPicPr>
        <p:blipFill>
          <a:blip r:embed="rId2"/>
          <a:stretch>
            <a:fillRect/>
          </a:stretch>
        </p:blipFill>
        <p:spPr>
          <a:xfrm>
            <a:off x="894080" y="4143193"/>
            <a:ext cx="11004497" cy="4343400"/>
          </a:xfrm>
          <a:prstGeom prst="rect">
            <a:avLst/>
          </a:prstGeom>
          <a:ln w="12700">
            <a:miter lim="400000"/>
          </a:ln>
        </p:spPr>
      </p:pic>
      <p:sp>
        <p:nvSpPr>
          <p:cNvPr id="2" name="Rectangle: Folded Corner 1">
            <a:extLst>
              <a:ext uri="{FF2B5EF4-FFF2-40B4-BE49-F238E27FC236}">
                <a16:creationId xmlns:a16="http://schemas.microsoft.com/office/drawing/2014/main" id="{A84E80A4-306B-49A5-A83F-818CAC6803A7}"/>
              </a:ext>
            </a:extLst>
          </p:cNvPr>
          <p:cNvSpPr/>
          <p:nvPr/>
        </p:nvSpPr>
        <p:spPr>
          <a:xfrm>
            <a:off x="9857796" y="7977025"/>
            <a:ext cx="1431235" cy="137017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Hey, that’s a UML Model!</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Accessibility, continued"/>
          <p:cNvSpPr txBox="1">
            <a:spLocks noGrp="1"/>
          </p:cNvSpPr>
          <p:nvPr>
            <p:ph type="title"/>
          </p:nvPr>
        </p:nvSpPr>
        <p:spPr>
          <a:prstGeom prst="rect">
            <a:avLst/>
          </a:prstGeom>
        </p:spPr>
        <p:txBody>
          <a:bodyPr/>
          <a:lstStyle/>
          <a:p>
            <a:r>
              <a:t>Accessibility, continued</a:t>
            </a:r>
          </a:p>
        </p:txBody>
      </p:sp>
      <p:sp>
        <p:nvSpPr>
          <p:cNvPr id="397" name="Public visibility of a feature of class X means that A, B and C can access that feature…"/>
          <p:cNvSpPr txBox="1">
            <a:spLocks noGrp="1"/>
          </p:cNvSpPr>
          <p:nvPr>
            <p:ph type="body" idx="1"/>
          </p:nvPr>
        </p:nvSpPr>
        <p:spPr>
          <a:prstGeom prst="rect">
            <a:avLst/>
          </a:prstGeom>
        </p:spPr>
        <p:txBody>
          <a:bodyPr/>
          <a:lstStyle/>
          <a:p>
            <a:r>
              <a:rPr b="1"/>
              <a:t>Public</a:t>
            </a:r>
            <a:r>
              <a:t> visibility of a feature of class X means that A, B and C can access that feature</a:t>
            </a:r>
          </a:p>
          <a:p>
            <a:r>
              <a:rPr b="1"/>
              <a:t>Protected</a:t>
            </a:r>
            <a:r>
              <a:t> visibility of a feature of class X means that A and B can access the feature but C cannot.</a:t>
            </a:r>
          </a:p>
          <a:p>
            <a:r>
              <a:rPr b="1"/>
              <a:t>Private</a:t>
            </a:r>
            <a:r>
              <a:t> visibility of a feature of class X means that only A can access the feature</a:t>
            </a:r>
          </a:p>
          <a:p>
            <a:r>
              <a:t>Note: these are the general definitions; different programming languages implement these accessibility modifiers in different ways</a:t>
            </a:r>
          </a:p>
          <a:p>
            <a:pPr lvl="1"/>
            <a:r>
              <a:t>Consult the documentation for details specific to your favorite OO programming language</a:t>
            </a:r>
          </a:p>
        </p:txBody>
      </p:sp>
      <p:sp>
        <p:nvSpPr>
          <p:cNvPr id="398" name="Slide Number"/>
          <p:cNvSpPr txBox="1">
            <a:spLocks noGrp="1"/>
          </p:cNvSpPr>
          <p:nvPr>
            <p:ph type="sldNum" sz="quarter" idx="2"/>
          </p:nvPr>
        </p:nvSpPr>
        <p:spPr>
          <a:xfrm>
            <a:off x="12110720" y="9194800"/>
            <a:ext cx="469494" cy="24074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43</a:t>
            </a:fld>
            <a:endParaRP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Classes (V)"/>
          <p:cNvSpPr txBox="1">
            <a:spLocks noGrp="1"/>
          </p:cNvSpPr>
          <p:nvPr>
            <p:ph type="title"/>
          </p:nvPr>
        </p:nvSpPr>
        <p:spPr>
          <a:prstGeom prst="rect">
            <a:avLst/>
          </a:prstGeom>
        </p:spPr>
        <p:txBody>
          <a:bodyPr/>
          <a:lstStyle/>
          <a:p>
            <a:r>
              <a:rPr dirty="0"/>
              <a:t>Class</a:t>
            </a:r>
            <a:r>
              <a:rPr lang="en-US" dirty="0"/>
              <a:t> Constructors/Destructors</a:t>
            </a:r>
            <a:endParaRPr dirty="0"/>
          </a:p>
        </p:txBody>
      </p:sp>
      <p:sp>
        <p:nvSpPr>
          <p:cNvPr id="405" name="Classes can control how their objects are created and destroyed…"/>
          <p:cNvSpPr txBox="1">
            <a:spLocks noGrp="1"/>
          </p:cNvSpPr>
          <p:nvPr>
            <p:ph type="body" idx="1"/>
          </p:nvPr>
        </p:nvSpPr>
        <p:spPr>
          <a:prstGeom prst="rect">
            <a:avLst/>
          </a:prstGeom>
        </p:spPr>
        <p:txBody>
          <a:bodyPr/>
          <a:lstStyle/>
          <a:p>
            <a:r>
              <a:t>Classes can control how their objects are created and destroyed</a:t>
            </a:r>
          </a:p>
          <a:p>
            <a:pPr lvl="1"/>
            <a:r>
              <a:t>OO Programming languages will (typically) provide “special methods” known as </a:t>
            </a:r>
            <a:r>
              <a:rPr b="1"/>
              <a:t>constructors</a:t>
            </a:r>
            <a:r>
              <a:t> and </a:t>
            </a:r>
            <a:r>
              <a:rPr b="1"/>
              <a:t>destructors</a:t>
            </a:r>
            <a:r>
              <a:t> (a.k.a. </a:t>
            </a:r>
            <a:r>
              <a:rPr b="1"/>
              <a:t>finalizers</a:t>
            </a:r>
            <a:r>
              <a:t>) to handle these two phases in an object’s life cycle</a:t>
            </a:r>
          </a:p>
          <a:p>
            <a:pPr lvl="1"/>
            <a:r>
              <a:t>Constructors are useful for ensuring that an object is properly initialized before any other object makes use of it</a:t>
            </a:r>
          </a:p>
          <a:p>
            <a:pPr lvl="1"/>
            <a:r>
              <a:t>Destructors are useful for ensuring that an object has released all of the resources it consumed while it was active</a:t>
            </a:r>
          </a:p>
          <a:p>
            <a:pPr lvl="2"/>
            <a:r>
              <a:t>Destructors can be tricky; in languages with garbage collection, an inactive object might hang around for a significant amount of time before the garbage collector gets around to reclaiming its space</a:t>
            </a:r>
          </a:p>
        </p:txBody>
      </p:sp>
      <p:sp>
        <p:nvSpPr>
          <p:cNvPr id="406" name="Slide Number"/>
          <p:cNvSpPr txBox="1">
            <a:spLocks noGrp="1"/>
          </p:cNvSpPr>
          <p:nvPr>
            <p:ph type="sldNum" sz="quarter" idx="2"/>
          </p:nvPr>
        </p:nvSpPr>
        <p:spPr>
          <a:xfrm>
            <a:off x="12110720" y="9194799"/>
            <a:ext cx="469494" cy="30700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44</a:t>
            </a:fld>
            <a:endParaRP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One benefit of superclasses"/>
          <p:cNvSpPr txBox="1">
            <a:spLocks noGrp="1"/>
          </p:cNvSpPr>
          <p:nvPr>
            <p:ph type="title"/>
          </p:nvPr>
        </p:nvSpPr>
        <p:spPr>
          <a:prstGeom prst="rect">
            <a:avLst/>
          </a:prstGeom>
        </p:spPr>
        <p:txBody>
          <a:bodyPr/>
          <a:lstStyle/>
          <a:p>
            <a:r>
              <a:t>One benefit of superclasses</a:t>
            </a:r>
          </a:p>
        </p:txBody>
      </p:sp>
      <p:sp>
        <p:nvSpPr>
          <p:cNvPr id="409" name="Treat all instances of a superclass-subclass hierarchy as if they were all instances of the superclass even if some are instances of subclasses…"/>
          <p:cNvSpPr txBox="1">
            <a:spLocks noGrp="1"/>
          </p:cNvSpPr>
          <p:nvPr>
            <p:ph type="body" idx="1"/>
          </p:nvPr>
        </p:nvSpPr>
        <p:spPr>
          <a:prstGeom prst="rect">
            <a:avLst/>
          </a:prstGeom>
        </p:spPr>
        <p:txBody>
          <a:bodyPr/>
          <a:lstStyle/>
          <a:p>
            <a:r>
              <a:t>Treat </a:t>
            </a:r>
            <a:r>
              <a:rPr b="1"/>
              <a:t>all</a:t>
            </a:r>
            <a:r>
              <a:t> instances of a </a:t>
            </a:r>
            <a:r>
              <a:rPr b="1"/>
              <a:t>superclass-subclass hierarchy</a:t>
            </a:r>
            <a:r>
              <a:t> as if </a:t>
            </a:r>
            <a:r>
              <a:rPr b="1"/>
              <a:t>they were all instances of the superclass</a:t>
            </a:r>
            <a:r>
              <a:t> even if some are instances of subclasses</a:t>
            </a:r>
          </a:p>
          <a:p>
            <a:r>
              <a:t>Example</a:t>
            </a:r>
          </a:p>
          <a:p>
            <a:pPr lvl="1"/>
            <a:r>
              <a:t>Suppose we have the classes, Undergraduate, MastersStudent and PhDStudent in a software system</a:t>
            </a:r>
          </a:p>
          <a:p>
            <a:pPr lvl="1"/>
            <a:r>
              <a:t>Problem: We may have a need for acting on all instances of these three classes at once, for instance, storing them all in a collection, sorting by last name and displaying a roster of the entire university</a:t>
            </a:r>
          </a:p>
          <a:p>
            <a:pPr lvl="1"/>
            <a:r>
              <a:t>Solution: Make all three of these classes a subclass of the class Student; You can then add all of the students to a single collection and treat them all the same</a:t>
            </a:r>
          </a:p>
        </p:txBody>
      </p:sp>
      <p:sp>
        <p:nvSpPr>
          <p:cNvPr id="410" name="Slide Number"/>
          <p:cNvSpPr txBox="1">
            <a:spLocks noGrp="1"/>
          </p:cNvSpPr>
          <p:nvPr>
            <p:ph type="sldNum" sz="quarter" idx="2"/>
          </p:nvPr>
        </p:nvSpPr>
        <p:spPr>
          <a:xfrm>
            <a:off x="12110720" y="9194800"/>
            <a:ext cx="469494" cy="24074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45</a:t>
            </a:fld>
            <a:endParaRPr dirty="0"/>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Example rendered in UML"/>
          <p:cNvSpPr txBox="1">
            <a:spLocks noGrp="1"/>
          </p:cNvSpPr>
          <p:nvPr>
            <p:ph type="title"/>
          </p:nvPr>
        </p:nvSpPr>
        <p:spPr>
          <a:prstGeom prst="rect">
            <a:avLst/>
          </a:prstGeom>
        </p:spPr>
        <p:txBody>
          <a:bodyPr/>
          <a:lstStyle/>
          <a:p>
            <a:r>
              <a:t>Example rendered in UML</a:t>
            </a:r>
          </a:p>
        </p:txBody>
      </p:sp>
      <p:sp>
        <p:nvSpPr>
          <p:cNvPr id="413" name="Slide Number"/>
          <p:cNvSpPr txBox="1">
            <a:spLocks noGrp="1"/>
          </p:cNvSpPr>
          <p:nvPr>
            <p:ph type="sldNum" sz="quarter" idx="2"/>
          </p:nvPr>
        </p:nvSpPr>
        <p:spPr>
          <a:xfrm>
            <a:off x="12110720" y="9194800"/>
            <a:ext cx="469494" cy="24074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46</a:t>
            </a:fld>
            <a:endParaRPr dirty="0"/>
          </a:p>
        </p:txBody>
      </p:sp>
      <p:pic>
        <p:nvPicPr>
          <p:cNvPr id="414" name="droppedImage.pdf" descr="droppedImage.pdf"/>
          <p:cNvPicPr>
            <a:picLocks noChangeAspect="1"/>
          </p:cNvPicPr>
          <p:nvPr/>
        </p:nvPicPr>
        <p:blipFill>
          <a:blip r:embed="rId2"/>
          <a:stretch>
            <a:fillRect/>
          </a:stretch>
        </p:blipFill>
        <p:spPr>
          <a:xfrm>
            <a:off x="939800" y="2882900"/>
            <a:ext cx="11136086" cy="5372100"/>
          </a:xfrm>
          <a:prstGeom prst="rect">
            <a:avLst/>
          </a:prstGeom>
          <a:ln w="12700">
            <a:miter lim="400000"/>
          </a:ln>
        </p:spPr>
      </p:pic>
      <p:sp>
        <p:nvSpPr>
          <p:cNvPr id="415" name="Note: UML Notation will be discussed in Lecture 3"/>
          <p:cNvSpPr/>
          <p:nvPr/>
        </p:nvSpPr>
        <p:spPr>
          <a:xfrm>
            <a:off x="1270000" y="7493000"/>
            <a:ext cx="6134100" cy="379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sz="1800" b="1">
                <a:latin typeface="Gill Sans"/>
                <a:ea typeface="Gill Sans"/>
                <a:cs typeface="Gill Sans"/>
                <a:sym typeface="Gill Sans"/>
              </a:defRPr>
            </a:lvl1pPr>
          </a:lstStyle>
          <a:p>
            <a:r>
              <a:rPr dirty="0"/>
              <a:t>Note: UML Notation will be discussed in </a:t>
            </a:r>
            <a:r>
              <a:rPr lang="en-US" dirty="0"/>
              <a:t>further lectures</a:t>
            </a:r>
            <a:endParaRPr dirty="0"/>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Another benefit of superclasses"/>
          <p:cNvSpPr txBox="1">
            <a:spLocks noGrp="1"/>
          </p:cNvSpPr>
          <p:nvPr>
            <p:ph type="title"/>
          </p:nvPr>
        </p:nvSpPr>
        <p:spPr>
          <a:prstGeom prst="rect">
            <a:avLst/>
          </a:prstGeom>
        </p:spPr>
        <p:txBody>
          <a:bodyPr/>
          <a:lstStyle/>
          <a:p>
            <a:r>
              <a:t>Another benefit of superclasses</a:t>
            </a:r>
          </a:p>
        </p:txBody>
      </p:sp>
      <p:sp>
        <p:nvSpPr>
          <p:cNvPr id="418" name="Not only can you group all instances of an object hierarchy into a single collection, but you can apply the same operations to all of them as well…"/>
          <p:cNvSpPr txBox="1">
            <a:spLocks noGrp="1"/>
          </p:cNvSpPr>
          <p:nvPr>
            <p:ph type="body" idx="1"/>
          </p:nvPr>
        </p:nvSpPr>
        <p:spPr>
          <a:prstGeom prst="rect">
            <a:avLst/>
          </a:prstGeom>
        </p:spPr>
        <p:txBody>
          <a:bodyPr/>
          <a:lstStyle/>
          <a:p>
            <a:r>
              <a:t>Not only can you group all instances of an object hierarchy into a single collection, but you can apply the same operations to all of them as well</a:t>
            </a:r>
          </a:p>
          <a:p>
            <a:pPr lvl="1"/>
            <a:r>
              <a:t>In our example, any method defined in the superclass, Student, can be applied to all instances contained in our collection (the List of Students)</a:t>
            </a:r>
          </a:p>
          <a:p>
            <a:pPr lvl="1"/>
            <a:r>
              <a:t>On the following slide:</a:t>
            </a:r>
          </a:p>
          <a:p>
            <a:pPr lvl="2"/>
            <a:r>
              <a:t>Student has a method called saySomething() which is overridden by each subclass to say something different</a:t>
            </a:r>
          </a:p>
          <a:p>
            <a:pPr lvl="2"/>
            <a:r>
              <a:t>Yet look how clean the code is…</a:t>
            </a:r>
          </a:p>
        </p:txBody>
      </p:sp>
      <p:sp>
        <p:nvSpPr>
          <p:cNvPr id="419" name="Slide Number"/>
          <p:cNvSpPr txBox="1">
            <a:spLocks noGrp="1"/>
          </p:cNvSpPr>
          <p:nvPr>
            <p:ph type="sldNum" sz="quarter" idx="2"/>
          </p:nvPr>
        </p:nvSpPr>
        <p:spPr>
          <a:xfrm>
            <a:off x="12110720" y="9194800"/>
            <a:ext cx="469494" cy="24074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47</a:t>
            </a:fld>
            <a:endParaRPr dirty="0"/>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Slide Number"/>
          <p:cNvSpPr txBox="1">
            <a:spLocks noGrp="1"/>
          </p:cNvSpPr>
          <p:nvPr>
            <p:ph type="sldNum" sz="quarter" idx="12"/>
          </p:nvPr>
        </p:nvSpPr>
        <p:spPr>
          <a:xfrm>
            <a:off x="12218504" y="9194800"/>
            <a:ext cx="361710" cy="26725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48</a:t>
            </a:fld>
            <a:endParaRPr/>
          </a:p>
        </p:txBody>
      </p:sp>
      <p:pic>
        <p:nvPicPr>
          <p:cNvPr id="422" name="droppedImage.pdf" descr="droppedImage.pdf"/>
          <p:cNvPicPr>
            <a:picLocks noChangeAspect="1"/>
          </p:cNvPicPr>
          <p:nvPr/>
        </p:nvPicPr>
        <p:blipFill>
          <a:blip r:embed="rId2"/>
          <a:stretch>
            <a:fillRect/>
          </a:stretch>
        </p:blipFill>
        <p:spPr>
          <a:xfrm>
            <a:off x="1739900" y="520700"/>
            <a:ext cx="9525565" cy="8699500"/>
          </a:xfrm>
          <a:prstGeom prst="rect">
            <a:avLst/>
          </a:prstGeom>
          <a:ln w="12700">
            <a:miter lim="400000"/>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The True Power: Clean Code!"/>
          <p:cNvSpPr txBox="1">
            <a:spLocks noGrp="1"/>
          </p:cNvSpPr>
          <p:nvPr>
            <p:ph type="title"/>
          </p:nvPr>
        </p:nvSpPr>
        <p:spPr>
          <a:prstGeom prst="rect">
            <a:avLst/>
          </a:prstGeom>
        </p:spPr>
        <p:txBody>
          <a:bodyPr/>
          <a:lstStyle/>
          <a:p>
            <a:r>
              <a:t>The True Power: Clean Code!</a:t>
            </a:r>
          </a:p>
        </p:txBody>
      </p:sp>
      <p:sp>
        <p:nvSpPr>
          <p:cNvPr id="426" name="The most powerful code in the previous example was…"/>
          <p:cNvSpPr txBox="1">
            <a:spLocks noGrp="1"/>
          </p:cNvSpPr>
          <p:nvPr>
            <p:ph type="body" idx="1"/>
          </p:nvPr>
        </p:nvSpPr>
        <p:spPr>
          <a:prstGeom prst="rect">
            <a:avLst/>
          </a:prstGeom>
        </p:spPr>
        <p:txBody>
          <a:bodyPr/>
          <a:lstStyle/>
          <a:p>
            <a:r>
              <a:t>The most powerful code in the previous example was</a:t>
            </a:r>
          </a:p>
          <a:p>
            <a:endParaRPr/>
          </a:p>
          <a:p>
            <a:endParaRPr/>
          </a:p>
          <a:p>
            <a:r>
              <a:t>Why?</a:t>
            </a:r>
          </a:p>
          <a:p>
            <a:pPr lvl="1"/>
            <a:r>
              <a:t>You can add as many subclasses to the Student hierarchy as you want and this code </a:t>
            </a:r>
            <a:r>
              <a:rPr b="1"/>
              <a:t>never has to change</a:t>
            </a:r>
            <a:r>
              <a:t>!</a:t>
            </a:r>
          </a:p>
          <a:p>
            <a:pPr lvl="1">
              <a:defRPr b="1"/>
            </a:pPr>
            <a:r>
              <a:t>It doesn’t even have to be recompiled (demo)</a:t>
            </a:r>
          </a:p>
          <a:p>
            <a:pPr lvl="1"/>
            <a:r>
              <a:t>Indeed, given the right techniques, a server running this code doesn’t even need to be “brought down”; the new subclass can be dynamically loaded and this code will recognize instances of that subclass and do the right thing</a:t>
            </a:r>
          </a:p>
        </p:txBody>
      </p:sp>
      <p:sp>
        <p:nvSpPr>
          <p:cNvPr id="424" name="Slide Number"/>
          <p:cNvSpPr txBox="1">
            <a:spLocks noGrp="1"/>
          </p:cNvSpPr>
          <p:nvPr>
            <p:ph type="sldNum" sz="quarter" idx="2"/>
          </p:nvPr>
        </p:nvSpPr>
        <p:spPr>
          <a:xfrm>
            <a:off x="12110720" y="9194799"/>
            <a:ext cx="469494" cy="34676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49</a:t>
            </a:fld>
            <a:endParaRPr dirty="0"/>
          </a:p>
        </p:txBody>
      </p:sp>
      <p:sp>
        <p:nvSpPr>
          <p:cNvPr id="427" name="for (Student s: students) {…"/>
          <p:cNvSpPr/>
          <p:nvPr/>
        </p:nvSpPr>
        <p:spPr>
          <a:xfrm>
            <a:off x="4131564" y="3206750"/>
            <a:ext cx="4737101" cy="15002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defRPr b="1">
                <a:latin typeface="Helvetica Neue"/>
                <a:ea typeface="Helvetica Neue"/>
                <a:cs typeface="Helvetica Neue"/>
                <a:sym typeface="Helvetica Neue"/>
              </a:defRPr>
            </a:pPr>
            <a:r>
              <a:t>for (Student s: students) {</a:t>
            </a:r>
          </a:p>
          <a:p>
            <a:pPr>
              <a:defRPr b="1">
                <a:latin typeface="Helvetica Neue"/>
                <a:ea typeface="Helvetica Neue"/>
                <a:cs typeface="Helvetica Neue"/>
                <a:sym typeface="Helvetica Neue"/>
              </a:defRPr>
            </a:pPr>
            <a:r>
              <a:t>     s.saySomething();</a:t>
            </a:r>
          </a:p>
          <a:p>
            <a:pPr>
              <a:defRPr b="1">
                <a:latin typeface="Helvetica Neue"/>
                <a:ea typeface="Helvetica Neue"/>
                <a:cs typeface="Helvetica Neue"/>
                <a:sym typeface="Helvetica Neue"/>
              </a:defRPr>
            </a:pPr>
            <a:r>
              <a:t>}</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01DB2-FB11-4749-B8D9-D9810284BEEC}"/>
              </a:ext>
            </a:extLst>
          </p:cNvPr>
          <p:cNvSpPr>
            <a:spLocks noGrp="1"/>
          </p:cNvSpPr>
          <p:nvPr>
            <p:ph type="title"/>
          </p:nvPr>
        </p:nvSpPr>
        <p:spPr/>
        <p:txBody>
          <a:bodyPr/>
          <a:lstStyle/>
          <a:p>
            <a:r>
              <a:rPr lang="en-US" dirty="0"/>
              <a:t>OO Resources</a:t>
            </a:r>
          </a:p>
        </p:txBody>
      </p:sp>
      <p:sp>
        <p:nvSpPr>
          <p:cNvPr id="3" name="Content Placeholder 2">
            <a:extLst>
              <a:ext uri="{FF2B5EF4-FFF2-40B4-BE49-F238E27FC236}">
                <a16:creationId xmlns:a16="http://schemas.microsoft.com/office/drawing/2014/main" id="{C9B1ADAC-30E2-45DC-8866-77C30F2FDC4F}"/>
              </a:ext>
            </a:extLst>
          </p:cNvPr>
          <p:cNvSpPr>
            <a:spLocks noGrp="1"/>
          </p:cNvSpPr>
          <p:nvPr>
            <p:ph idx="1"/>
          </p:nvPr>
        </p:nvSpPr>
        <p:spPr>
          <a:xfrm>
            <a:off x="541760" y="2596444"/>
            <a:ext cx="3003719" cy="6188570"/>
          </a:xfrm>
        </p:spPr>
        <p:txBody>
          <a:bodyPr>
            <a:normAutofit fontScale="85000" lnSpcReduction="10000"/>
          </a:bodyPr>
          <a:lstStyle/>
          <a:p>
            <a:pPr marL="457200" lvl="0" indent="-457200"/>
            <a:r>
              <a:rPr lang="en-US" sz="2800" dirty="0">
                <a:solidFill>
                  <a:prstClr val="black"/>
                </a:solidFill>
              </a:rPr>
              <a:t>Chunk of my home book shelf for UML, Patterns, and OO topics</a:t>
            </a:r>
          </a:p>
          <a:p>
            <a:pPr marL="457200" lvl="0" indent="-457200"/>
            <a:r>
              <a:rPr lang="en-US" sz="2800" dirty="0">
                <a:solidFill>
                  <a:prstClr val="black"/>
                </a:solidFill>
              </a:rPr>
              <a:t>Design Patterns by Gamma, Helm, Johnson, and Vlissides is the famous “Gang of Four” book</a:t>
            </a:r>
          </a:p>
          <a:p>
            <a:pPr marL="457200" lvl="0" indent="-457200"/>
            <a:r>
              <a:rPr lang="en-US" sz="2800" dirty="0">
                <a:solidFill>
                  <a:prstClr val="black"/>
                </a:solidFill>
              </a:rPr>
              <a:t>Gamma and Helm met at OOPSLA 1990 considering an architecture handbook, Johnson and Vlissides joined for the initial book published in 1994</a:t>
            </a:r>
          </a:p>
        </p:txBody>
      </p:sp>
      <p:sp>
        <p:nvSpPr>
          <p:cNvPr id="4" name="Slide Number">
            <a:extLst>
              <a:ext uri="{FF2B5EF4-FFF2-40B4-BE49-F238E27FC236}">
                <a16:creationId xmlns:a16="http://schemas.microsoft.com/office/drawing/2014/main" id="{CA5E7727-103F-4AA2-B7EB-65568ECBD3A6}"/>
              </a:ext>
            </a:extLst>
          </p:cNvPr>
          <p:cNvSpPr txBox="1">
            <a:spLocks noGrp="1"/>
          </p:cNvSpPr>
          <p:nvPr>
            <p:ph type="sldNum" sz="quarter" idx="12"/>
          </p:nvPr>
        </p:nvSpPr>
        <p:spPr>
          <a:xfrm>
            <a:off x="12001500" y="9086850"/>
            <a:ext cx="578714" cy="41275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a:t>
            </a:fld>
            <a:endParaRPr dirty="0"/>
          </a:p>
        </p:txBody>
      </p:sp>
      <p:pic>
        <p:nvPicPr>
          <p:cNvPr id="5" name="Picture 4">
            <a:extLst>
              <a:ext uri="{FF2B5EF4-FFF2-40B4-BE49-F238E27FC236}">
                <a16:creationId xmlns:a16="http://schemas.microsoft.com/office/drawing/2014/main" id="{B07F7ADF-6546-47DC-B2BE-0AA90AB0520F}"/>
              </a:ext>
            </a:extLst>
          </p:cNvPr>
          <p:cNvPicPr>
            <a:picLocks noChangeAspect="1"/>
          </p:cNvPicPr>
          <p:nvPr/>
        </p:nvPicPr>
        <p:blipFill>
          <a:blip r:embed="rId2"/>
          <a:stretch>
            <a:fillRect/>
          </a:stretch>
        </p:blipFill>
        <p:spPr>
          <a:xfrm>
            <a:off x="3545479" y="2301017"/>
            <a:ext cx="8917561" cy="6686455"/>
          </a:xfrm>
          <a:prstGeom prst="rect">
            <a:avLst/>
          </a:prstGeom>
        </p:spPr>
      </p:pic>
    </p:spTree>
    <p:extLst>
      <p:ext uri="{BB962C8B-B14F-4D97-AF65-F5344CB8AC3E}">
        <p14:creationId xmlns:p14="http://schemas.microsoft.com/office/powerpoint/2010/main" val="30479787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Polymorphism (I)"/>
          <p:cNvSpPr txBox="1">
            <a:spLocks noGrp="1"/>
          </p:cNvSpPr>
          <p:nvPr>
            <p:ph type="title"/>
          </p:nvPr>
        </p:nvSpPr>
        <p:spPr>
          <a:prstGeom prst="rect">
            <a:avLst/>
          </a:prstGeom>
        </p:spPr>
        <p:txBody>
          <a:bodyPr/>
          <a:lstStyle/>
          <a:p>
            <a:r>
              <a:rPr dirty="0"/>
              <a:t>Polymorphism</a:t>
            </a:r>
          </a:p>
        </p:txBody>
      </p:sp>
      <p:sp>
        <p:nvSpPr>
          <p:cNvPr id="434" name="The previous example demonstrated polymorphism…"/>
          <p:cNvSpPr txBox="1">
            <a:spLocks noGrp="1"/>
          </p:cNvSpPr>
          <p:nvPr>
            <p:ph type="body" idx="1"/>
          </p:nvPr>
        </p:nvSpPr>
        <p:spPr>
          <a:prstGeom prst="rect">
            <a:avLst/>
          </a:prstGeom>
        </p:spPr>
        <p:txBody>
          <a:bodyPr/>
          <a:lstStyle/>
          <a:p>
            <a:r>
              <a:rPr dirty="0"/>
              <a:t>The previous example demonstrated polymorphism</a:t>
            </a:r>
          </a:p>
          <a:p>
            <a:pPr lvl="1"/>
            <a:r>
              <a:rPr dirty="0"/>
              <a:t>which literally means “</a:t>
            </a:r>
            <a:r>
              <a:rPr b="1" dirty="0"/>
              <a:t>many forms</a:t>
            </a:r>
            <a:r>
              <a:rPr dirty="0"/>
              <a:t>”</a:t>
            </a:r>
          </a:p>
          <a:p>
            <a:pPr lvl="1"/>
            <a:r>
              <a:rPr dirty="0"/>
              <a:t>in OO A&amp;D it means that we can treat </a:t>
            </a:r>
            <a:r>
              <a:rPr b="1" dirty="0"/>
              <a:t>objects as if they were instances of an abstract class but get the behavior that is required for their specific subclass</a:t>
            </a:r>
          </a:p>
          <a:p>
            <a:pPr lvl="2"/>
            <a:r>
              <a:rPr dirty="0"/>
              <a:t>The “many forms” refers to the many different behaviors we get as we operate on a collection of objects that are instances of subclasses of a generic, abstract class</a:t>
            </a:r>
          </a:p>
          <a:p>
            <a:r>
              <a:rPr lang="en-US" dirty="0"/>
              <a:t>In Shalloway/Trott, polymorphism is defined specifically as</a:t>
            </a:r>
          </a:p>
          <a:p>
            <a:pPr lvl="1"/>
            <a:r>
              <a:rPr lang="en-US" sz="2373" b="1" dirty="0"/>
              <a:t>“Being able to refer to different derivations of a class in the same way, but getting the behavior appropriate to the derived class being referred to”</a:t>
            </a:r>
          </a:p>
          <a:p>
            <a:r>
              <a:rPr lang="en-US" dirty="0"/>
              <a:t>Awkward definition… maybe:</a:t>
            </a:r>
          </a:p>
          <a:p>
            <a:pPr lvl="1"/>
            <a:r>
              <a:rPr lang="en-US" b="1" dirty="0"/>
              <a:t>“Ability of related objects to implement methods specialized to their type”</a:t>
            </a:r>
          </a:p>
          <a:p>
            <a:r>
              <a:rPr dirty="0"/>
              <a:t>We will see many examples of polymorphism as we move forward in the semester and you will get a chance to try it out for yourself</a:t>
            </a:r>
          </a:p>
        </p:txBody>
      </p:sp>
      <p:sp>
        <p:nvSpPr>
          <p:cNvPr id="435" name="Slide Number"/>
          <p:cNvSpPr txBox="1">
            <a:spLocks noGrp="1"/>
          </p:cNvSpPr>
          <p:nvPr>
            <p:ph type="sldNum" sz="quarter" idx="2"/>
          </p:nvPr>
        </p:nvSpPr>
        <p:spPr>
          <a:xfrm>
            <a:off x="12110720" y="9194800"/>
            <a:ext cx="469494" cy="26725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50</a:t>
            </a:fld>
            <a:endParaRP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Abstract Classes"/>
          <p:cNvSpPr txBox="1">
            <a:spLocks noGrp="1"/>
          </p:cNvSpPr>
          <p:nvPr>
            <p:ph type="title"/>
          </p:nvPr>
        </p:nvSpPr>
        <p:spPr>
          <a:prstGeom prst="rect">
            <a:avLst/>
          </a:prstGeom>
        </p:spPr>
        <p:txBody>
          <a:bodyPr/>
          <a:lstStyle/>
          <a:p>
            <a:r>
              <a:t>Abstract Classes</a:t>
            </a:r>
          </a:p>
        </p:txBody>
      </p:sp>
      <p:sp>
        <p:nvSpPr>
          <p:cNvPr id="442" name="The classes that sit at the top of an object hierarchy are typically abstract classes while the classes that sit near the bottom of the hierarchy are called concrete classes…"/>
          <p:cNvSpPr txBox="1">
            <a:spLocks noGrp="1"/>
          </p:cNvSpPr>
          <p:nvPr>
            <p:ph type="body" idx="1"/>
          </p:nvPr>
        </p:nvSpPr>
        <p:spPr>
          <a:prstGeom prst="rect">
            <a:avLst/>
          </a:prstGeom>
        </p:spPr>
        <p:txBody>
          <a:bodyPr/>
          <a:lstStyle/>
          <a:p>
            <a:r>
              <a:t>The classes that sit at the top of an object hierarchy are typically </a:t>
            </a:r>
            <a:r>
              <a:rPr b="1"/>
              <a:t>abstract classes</a:t>
            </a:r>
            <a:r>
              <a:t> while the classes that sit near the bottom of the hierarchy are called </a:t>
            </a:r>
            <a:r>
              <a:rPr b="1"/>
              <a:t>concrete classes</a:t>
            </a:r>
          </a:p>
          <a:p>
            <a:r>
              <a:t>Abstract classes</a:t>
            </a:r>
          </a:p>
          <a:p>
            <a:pPr lvl="1"/>
            <a:r>
              <a:rPr b="1"/>
              <a:t>define a set of generic behaviors</a:t>
            </a:r>
            <a:r>
              <a:t> for a related set of subclasses;</a:t>
            </a:r>
          </a:p>
          <a:p>
            <a:pPr lvl="1"/>
            <a:r>
              <a:t>act as </a:t>
            </a:r>
            <a:r>
              <a:rPr b="1"/>
              <a:t>placeholders</a:t>
            </a:r>
            <a:r>
              <a:t> for other classes defining method signatures that they must implement, defining method bodies for behaviors that should be the same across all subclasses, defining data that will be useful for all subclasses</a:t>
            </a:r>
          </a:p>
          <a:p>
            <a:pPr lvl="1"/>
            <a:r>
              <a:t>In OO programming languages, abstract classes </a:t>
            </a:r>
            <a:r>
              <a:rPr b="1"/>
              <a:t>cannot be instantiated</a:t>
            </a:r>
          </a:p>
          <a:p>
            <a:pPr lvl="2"/>
            <a:r>
              <a:t>instead you instantiate concrete classes but access them via the interface defined by the abstract class</a:t>
            </a:r>
          </a:p>
        </p:txBody>
      </p:sp>
      <p:sp>
        <p:nvSpPr>
          <p:cNvPr id="443" name="Slide Number"/>
          <p:cNvSpPr txBox="1">
            <a:spLocks noGrp="1"/>
          </p:cNvSpPr>
          <p:nvPr>
            <p:ph type="sldNum" sz="quarter" idx="2"/>
          </p:nvPr>
        </p:nvSpPr>
        <p:spPr>
          <a:xfrm>
            <a:off x="12268200" y="9194800"/>
            <a:ext cx="312014" cy="3048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51</a:t>
            </a:fld>
            <a:endParaRP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ummary"/>
          <p:cNvSpPr txBox="1">
            <a:spLocks noGrp="1"/>
          </p:cNvSpPr>
          <p:nvPr>
            <p:ph type="title"/>
          </p:nvPr>
        </p:nvSpPr>
        <p:spPr>
          <a:prstGeom prst="rect">
            <a:avLst/>
          </a:prstGeom>
        </p:spPr>
        <p:txBody>
          <a:bodyPr/>
          <a:lstStyle/>
          <a:p>
            <a:r>
              <a:t>Summary</a:t>
            </a:r>
          </a:p>
        </p:txBody>
      </p:sp>
      <p:sp>
        <p:nvSpPr>
          <p:cNvPr id="446" name="In this lecture, we have touched on a variety of OO concepts…"/>
          <p:cNvSpPr txBox="1">
            <a:spLocks noGrp="1"/>
          </p:cNvSpPr>
          <p:nvPr>
            <p:ph type="body" idx="1"/>
          </p:nvPr>
        </p:nvSpPr>
        <p:spPr>
          <a:prstGeom prst="rect">
            <a:avLst/>
          </a:prstGeom>
        </p:spPr>
        <p:txBody>
          <a:bodyPr>
            <a:normAutofit/>
          </a:bodyPr>
          <a:lstStyle/>
          <a:p>
            <a:r>
              <a:rPr dirty="0"/>
              <a:t>In this lecture, we have touched on a variety of OO concepts</a:t>
            </a:r>
          </a:p>
          <a:p>
            <a:pPr lvl="1"/>
            <a:r>
              <a:rPr dirty="0"/>
              <a:t>Functional Decomposition vs. the OO Paradigm </a:t>
            </a:r>
          </a:p>
          <a:p>
            <a:pPr lvl="1"/>
            <a:r>
              <a:rPr dirty="0"/>
              <a:t>Requirements and Change in Software Development</a:t>
            </a:r>
            <a:endParaRPr lang="en-US" dirty="0"/>
          </a:p>
          <a:p>
            <a:pPr lvl="1"/>
            <a:r>
              <a:rPr lang="en-US" dirty="0"/>
              <a:t>Design perspectives: Conceptual, Specification, Implementation</a:t>
            </a:r>
            <a:endParaRPr dirty="0"/>
          </a:p>
          <a:p>
            <a:r>
              <a:rPr lang="en-US" dirty="0"/>
              <a:t>Be comfortable with the OO concepts and terminology</a:t>
            </a:r>
          </a:p>
          <a:p>
            <a:pPr lvl="1"/>
            <a:r>
              <a:rPr lang="en-US" dirty="0"/>
              <a:t>Coupling and Cohesion </a:t>
            </a:r>
          </a:p>
          <a:p>
            <a:pPr lvl="1"/>
            <a:r>
              <a:rPr lang="en-US" dirty="0"/>
              <a:t>Classes and Objects</a:t>
            </a:r>
          </a:p>
          <a:p>
            <a:pPr lvl="1"/>
            <a:r>
              <a:rPr lang="en-US" dirty="0"/>
              <a:t>Constructors, Destructors</a:t>
            </a:r>
          </a:p>
          <a:p>
            <a:pPr lvl="1"/>
            <a:r>
              <a:rPr lang="en-US" dirty="0"/>
              <a:t>Abstract, Derived, and Concrete Classes, Sub- and Super-class</a:t>
            </a:r>
          </a:p>
          <a:p>
            <a:pPr lvl="1"/>
            <a:r>
              <a:rPr lang="en-US" dirty="0"/>
              <a:t>Instance, Instantiation</a:t>
            </a:r>
          </a:p>
          <a:p>
            <a:pPr lvl="1"/>
            <a:r>
              <a:rPr lang="en-US" dirty="0"/>
              <a:t>Member, Attributes, Methods</a:t>
            </a:r>
          </a:p>
          <a:p>
            <a:pPr lvl="1"/>
            <a:r>
              <a:rPr lang="en-US" dirty="0"/>
              <a:t>Encapsulation</a:t>
            </a:r>
          </a:p>
          <a:p>
            <a:pPr lvl="1"/>
            <a:r>
              <a:rPr lang="en-US" dirty="0"/>
              <a:t>Inheritance</a:t>
            </a:r>
          </a:p>
          <a:p>
            <a:pPr lvl="1"/>
            <a:r>
              <a:rPr lang="en-US" dirty="0"/>
              <a:t>Polymorphism</a:t>
            </a:r>
          </a:p>
          <a:p>
            <a:pPr lvl="1"/>
            <a:endParaRPr lang="en-US" dirty="0"/>
          </a:p>
          <a:p>
            <a:pPr lvl="1"/>
            <a:endParaRPr dirty="0"/>
          </a:p>
        </p:txBody>
      </p:sp>
      <p:sp>
        <p:nvSpPr>
          <p:cNvPr id="447" name="Slide Number"/>
          <p:cNvSpPr txBox="1">
            <a:spLocks noGrp="1"/>
          </p:cNvSpPr>
          <p:nvPr>
            <p:ph type="sldNum" sz="quarter" idx="2"/>
          </p:nvPr>
        </p:nvSpPr>
        <p:spPr>
          <a:xfrm>
            <a:off x="12268200" y="9194800"/>
            <a:ext cx="312014" cy="3048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52</a:t>
            </a:fld>
            <a:endParaRP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850D4-4416-40C1-B0E6-8C8E35AC6C0D}"/>
              </a:ext>
            </a:extLst>
          </p:cNvPr>
          <p:cNvSpPr>
            <a:spLocks noGrp="1"/>
          </p:cNvSpPr>
          <p:nvPr>
            <p:ph type="title"/>
          </p:nvPr>
        </p:nvSpPr>
        <p:spPr/>
        <p:txBody>
          <a:bodyPr/>
          <a:lstStyle/>
          <a:p>
            <a:r>
              <a:rPr lang="en-US" dirty="0"/>
              <a:t>Using the Head First Textbook</a:t>
            </a:r>
          </a:p>
        </p:txBody>
      </p:sp>
      <p:sp>
        <p:nvSpPr>
          <p:cNvPr id="3" name="Text Placeholder 2">
            <a:extLst>
              <a:ext uri="{FF2B5EF4-FFF2-40B4-BE49-F238E27FC236}">
                <a16:creationId xmlns:a16="http://schemas.microsoft.com/office/drawing/2014/main" id="{30B6D5E4-4277-437F-A8BA-D018E99F550D}"/>
              </a:ext>
            </a:extLst>
          </p:cNvPr>
          <p:cNvSpPr>
            <a:spLocks noGrp="1"/>
          </p:cNvSpPr>
          <p:nvPr>
            <p:ph sz="half" idx="1"/>
          </p:nvPr>
        </p:nvSpPr>
        <p:spPr/>
        <p:txBody>
          <a:bodyPr>
            <a:normAutofit fontScale="92500" lnSpcReduction="20000"/>
          </a:bodyPr>
          <a:lstStyle/>
          <a:p>
            <a:r>
              <a:rPr lang="en-US" dirty="0"/>
              <a:t>The Head First textbook really supports the details for the pattern lectures</a:t>
            </a:r>
          </a:p>
          <a:p>
            <a:r>
              <a:rPr lang="en-US" dirty="0"/>
              <a:t>You can probably manage to get through the class without using the textbook, as I steal from it quite a bit for my lectures</a:t>
            </a:r>
          </a:p>
          <a:p>
            <a:r>
              <a:rPr lang="en-US" dirty="0"/>
              <a:t>The benefits of the book</a:t>
            </a:r>
          </a:p>
          <a:p>
            <a:pPr lvl="1"/>
            <a:r>
              <a:rPr lang="en-US" dirty="0"/>
              <a:t>More complete code examples</a:t>
            </a:r>
          </a:p>
          <a:p>
            <a:pPr lvl="1"/>
            <a:r>
              <a:rPr lang="en-US" dirty="0"/>
              <a:t>Alternate explanations and discussions of topics</a:t>
            </a:r>
          </a:p>
          <a:p>
            <a:r>
              <a:rPr lang="en-US" dirty="0"/>
              <a:t>Reading the chapters before or after the topic lecture is a good practice to give you a complete perspective</a:t>
            </a:r>
          </a:p>
          <a:p>
            <a:r>
              <a:rPr lang="en-US" dirty="0"/>
              <a:t>I’ll give you a heads up in the lecture Next Steps about readings you should consider</a:t>
            </a:r>
          </a:p>
        </p:txBody>
      </p:sp>
      <p:sp>
        <p:nvSpPr>
          <p:cNvPr id="4" name="Content Placeholder 3">
            <a:extLst>
              <a:ext uri="{FF2B5EF4-FFF2-40B4-BE49-F238E27FC236}">
                <a16:creationId xmlns:a16="http://schemas.microsoft.com/office/drawing/2014/main" id="{3B90990E-A8B2-42A7-8DC2-EA30731C3E0A}"/>
              </a:ext>
            </a:extLst>
          </p:cNvPr>
          <p:cNvSpPr>
            <a:spLocks noGrp="1"/>
          </p:cNvSpPr>
          <p:nvPr>
            <p:ph sz="half" idx="2"/>
          </p:nvPr>
        </p:nvSpPr>
        <p:spPr/>
        <p:txBody>
          <a:bodyPr>
            <a:normAutofit fontScale="92500" lnSpcReduction="20000"/>
          </a:bodyPr>
          <a:lstStyle/>
          <a:p>
            <a:r>
              <a:rPr lang="en-US" dirty="0"/>
              <a:t>Book chapters for lectures:</a:t>
            </a:r>
          </a:p>
          <a:p>
            <a:pPr lvl="1"/>
            <a:r>
              <a:rPr lang="en-US" dirty="0"/>
              <a:t>Design Patterns – Ch.1</a:t>
            </a:r>
          </a:p>
          <a:p>
            <a:pPr lvl="1"/>
            <a:r>
              <a:rPr lang="en-US" dirty="0"/>
              <a:t>Observer – Ch.2</a:t>
            </a:r>
          </a:p>
          <a:p>
            <a:pPr lvl="1"/>
            <a:r>
              <a:rPr lang="en-US" dirty="0"/>
              <a:t>Decorator – Ch.3</a:t>
            </a:r>
          </a:p>
          <a:p>
            <a:pPr lvl="1"/>
            <a:r>
              <a:rPr lang="en-US" dirty="0"/>
              <a:t>Factory – Ch.4</a:t>
            </a:r>
          </a:p>
          <a:p>
            <a:pPr lvl="1"/>
            <a:r>
              <a:rPr lang="en-US" dirty="0"/>
              <a:t>Singleton – Ch.5</a:t>
            </a:r>
          </a:p>
          <a:p>
            <a:pPr lvl="1"/>
            <a:r>
              <a:rPr lang="en-US" dirty="0"/>
              <a:t>Command – Ch.6</a:t>
            </a:r>
          </a:p>
          <a:p>
            <a:pPr lvl="1"/>
            <a:r>
              <a:rPr lang="en-US" dirty="0"/>
              <a:t>Façade/Adapter – Ch.7</a:t>
            </a:r>
          </a:p>
          <a:p>
            <a:pPr lvl="1"/>
            <a:r>
              <a:rPr lang="en-US" dirty="0"/>
              <a:t>Template – Ch.8</a:t>
            </a:r>
          </a:p>
          <a:p>
            <a:pPr lvl="1"/>
            <a:r>
              <a:rPr lang="en-US" dirty="0"/>
              <a:t>Iterator/Composite – Ch.9</a:t>
            </a:r>
          </a:p>
          <a:p>
            <a:pPr lvl="1"/>
            <a:r>
              <a:rPr lang="en-US" dirty="0"/>
              <a:t>MVC – Ch.12</a:t>
            </a:r>
          </a:p>
          <a:p>
            <a:pPr lvl="1"/>
            <a:r>
              <a:rPr lang="en-US" dirty="0"/>
              <a:t>State – Ch.10</a:t>
            </a:r>
          </a:p>
          <a:p>
            <a:pPr lvl="1"/>
            <a:r>
              <a:rPr lang="en-US" dirty="0"/>
              <a:t>Proxy – Ch.11</a:t>
            </a:r>
          </a:p>
          <a:p>
            <a:pPr lvl="1"/>
            <a:r>
              <a:rPr lang="en-US" dirty="0"/>
              <a:t>Ch.13 &amp; Appendix A supports lectures on Bridge/Builder, Flyweight/Interpreter/Chain of Responsibility, Mediator/Memento, Prototype/Visitor</a:t>
            </a:r>
          </a:p>
        </p:txBody>
      </p:sp>
    </p:spTree>
    <p:extLst>
      <p:ext uri="{BB962C8B-B14F-4D97-AF65-F5344CB8AC3E}">
        <p14:creationId xmlns:p14="http://schemas.microsoft.com/office/powerpoint/2010/main" val="27219199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Coming Up Next"/>
          <p:cNvSpPr txBox="1">
            <a:spLocks noGrp="1"/>
          </p:cNvSpPr>
          <p:nvPr>
            <p:ph type="title"/>
          </p:nvPr>
        </p:nvSpPr>
        <p:spPr>
          <a:prstGeom prst="rect">
            <a:avLst/>
          </a:prstGeom>
        </p:spPr>
        <p:txBody>
          <a:bodyPr/>
          <a:lstStyle/>
          <a:p>
            <a:r>
              <a:rPr dirty="0"/>
              <a:t>Next</a:t>
            </a:r>
            <a:r>
              <a:rPr lang="en-US" dirty="0"/>
              <a:t> Steps</a:t>
            </a:r>
            <a:endParaRPr dirty="0"/>
          </a:p>
        </p:txBody>
      </p:sp>
      <p:sp>
        <p:nvSpPr>
          <p:cNvPr id="338" name="Lecture 2: The OO Paradigm…"/>
          <p:cNvSpPr txBox="1">
            <a:spLocks noGrp="1"/>
          </p:cNvSpPr>
          <p:nvPr>
            <p:ph type="body" idx="1"/>
          </p:nvPr>
        </p:nvSpPr>
        <p:spPr>
          <a:xfrm>
            <a:off x="894079" y="2596444"/>
            <a:ext cx="11686135" cy="6188570"/>
          </a:xfrm>
          <a:prstGeom prst="rect">
            <a:avLst/>
          </a:prstGeom>
        </p:spPr>
        <p:txBody>
          <a:bodyPr>
            <a:normAutofit fontScale="77500" lnSpcReduction="20000"/>
          </a:bodyPr>
          <a:lstStyle/>
          <a:p>
            <a:r>
              <a:rPr lang="en-US" dirty="0"/>
              <a:t>Latest</a:t>
            </a:r>
          </a:p>
          <a:p>
            <a:pPr lvl="1"/>
            <a:r>
              <a:rPr lang="en-US" dirty="0"/>
              <a:t>Finishing up office hours for the staff now, announcement soon</a:t>
            </a:r>
          </a:p>
          <a:p>
            <a:pPr lvl="1"/>
            <a:r>
              <a:rPr lang="en-US" dirty="0"/>
              <a:t>All class assignments and dates are loaded on Canvas</a:t>
            </a:r>
          </a:p>
          <a:p>
            <a:pPr lvl="1"/>
            <a:r>
              <a:rPr lang="en-US" dirty="0"/>
              <a:t>Examples of graduate and semester projects posted…</a:t>
            </a:r>
          </a:p>
          <a:p>
            <a:r>
              <a:rPr lang="en-US" dirty="0"/>
              <a:t>Assignments</a:t>
            </a:r>
          </a:p>
          <a:p>
            <a:pPr lvl="1"/>
            <a:r>
              <a:rPr lang="en-US" dirty="0"/>
              <a:t>The first participation discussion topic is up on Piazza, please respond – don’t get behind on these – try to respond every week!  It is 100 points of your grade…</a:t>
            </a:r>
          </a:p>
          <a:p>
            <a:pPr lvl="1"/>
            <a:r>
              <a:rPr lang="en-US" dirty="0"/>
              <a:t>Project 1 is up on Canvas – individual work!</a:t>
            </a:r>
          </a:p>
          <a:p>
            <a:pPr lvl="2"/>
            <a:r>
              <a:rPr lang="en-US" dirty="0"/>
              <a:t>Part 1 (essay questions) is due in a week – Wed 8/31</a:t>
            </a:r>
          </a:p>
          <a:p>
            <a:pPr lvl="2"/>
            <a:r>
              <a:rPr lang="en-US" dirty="0"/>
              <a:t>Part 2 (code submission) is due in two weeks – Wed 9/7</a:t>
            </a:r>
          </a:p>
          <a:p>
            <a:pPr lvl="2"/>
            <a:r>
              <a:rPr lang="en-US" dirty="0"/>
              <a:t>We’ll talk about Project 2, the first team programming project on Wed 9/7</a:t>
            </a:r>
          </a:p>
          <a:p>
            <a:pPr lvl="1"/>
            <a:r>
              <a:rPr lang="en-US" dirty="0"/>
              <a:t>The first Quiz – based on lectures – will go up Sat by noon, due </a:t>
            </a:r>
            <a:r>
              <a:rPr lang="en-US" dirty="0" err="1"/>
              <a:t>Thur</a:t>
            </a:r>
            <a:r>
              <a:rPr lang="en-US" dirty="0"/>
              <a:t> 9/1</a:t>
            </a:r>
          </a:p>
          <a:p>
            <a:pPr lvl="1"/>
            <a:r>
              <a:rPr lang="en-US" dirty="0"/>
              <a:t>We’ll review the first part of the Graduate Research Project on Friday this week</a:t>
            </a:r>
          </a:p>
          <a:p>
            <a:r>
              <a:rPr lang="en-US" dirty="0"/>
              <a:t>Stay Engaged</a:t>
            </a:r>
          </a:p>
          <a:p>
            <a:pPr lvl="1"/>
            <a:r>
              <a:rPr lang="en-US" dirty="0"/>
              <a:t>Make sure you sign up for Piazza and Canvas notifications</a:t>
            </a:r>
          </a:p>
          <a:p>
            <a:pPr lvl="1"/>
            <a:r>
              <a:rPr lang="en-US" dirty="0"/>
              <a:t>Make sure you can access the Head First Design Patterns textbook – no readings yet</a:t>
            </a:r>
          </a:p>
          <a:p>
            <a:pPr lvl="1"/>
            <a:r>
              <a:rPr lang="en-US" dirty="0"/>
              <a:t>Consider tutorials/resources for Git and Java especially, if you need them</a:t>
            </a:r>
          </a:p>
          <a:p>
            <a:r>
              <a:rPr lang="en-US" dirty="0"/>
              <a:t>Coming up</a:t>
            </a:r>
          </a:p>
          <a:p>
            <a:pPr lvl="1"/>
            <a:r>
              <a:rPr lang="en-US" dirty="0"/>
              <a:t>Next up: More OO fundamentals, Tools – Java, Git/Markdown/</a:t>
            </a:r>
            <a:r>
              <a:rPr lang="en-US" dirty="0" err="1"/>
              <a:t>Github</a:t>
            </a:r>
            <a:r>
              <a:rPr lang="en-US" dirty="0"/>
              <a:t>, UML, Python</a:t>
            </a:r>
          </a:p>
          <a:p>
            <a:r>
              <a:rPr lang="en-US" dirty="0"/>
              <a:t>Please come find us for any help you need or questions you have!</a:t>
            </a:r>
          </a:p>
          <a:p>
            <a:endParaRPr lang="en-US" dirty="0"/>
          </a:p>
        </p:txBody>
      </p:sp>
      <p:sp>
        <p:nvSpPr>
          <p:cNvPr id="339" name="Slide Number"/>
          <p:cNvSpPr txBox="1">
            <a:spLocks noGrp="1"/>
          </p:cNvSpPr>
          <p:nvPr>
            <p:ph type="sldNum" sz="quarter" idx="2"/>
          </p:nvPr>
        </p:nvSpPr>
        <p:spPr>
          <a:xfrm>
            <a:off x="12030974" y="9194800"/>
            <a:ext cx="549240" cy="3048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54</a:t>
            </a:fld>
            <a:endParaRPr dirty="0"/>
          </a:p>
        </p:txBody>
      </p:sp>
      <p:sp>
        <p:nvSpPr>
          <p:cNvPr id="2" name="TextBox 1">
            <a:extLst>
              <a:ext uri="{FF2B5EF4-FFF2-40B4-BE49-F238E27FC236}">
                <a16:creationId xmlns:a16="http://schemas.microsoft.com/office/drawing/2014/main" id="{9783EEB1-E8EE-A799-AD1F-325CDFF13734}"/>
              </a:ext>
            </a:extLst>
          </p:cNvPr>
          <p:cNvSpPr txBox="1"/>
          <p:nvPr/>
        </p:nvSpPr>
        <p:spPr>
          <a:xfrm>
            <a:off x="7841974" y="327381"/>
            <a:ext cx="4672251" cy="923330"/>
          </a:xfrm>
          <a:prstGeom prst="rect">
            <a:avLst/>
          </a:prstGeom>
          <a:solidFill>
            <a:srgbClr val="FFFF00"/>
          </a:solidFill>
        </p:spPr>
        <p:txBody>
          <a:bodyPr wrap="square" rtlCol="0">
            <a:spAutoFit/>
          </a:bodyPr>
          <a:lstStyle/>
          <a:p>
            <a:r>
              <a:rPr lang="en-US" dirty="0"/>
              <a:t>We will start office hours for all staff next week:</a:t>
            </a:r>
          </a:p>
          <a:p>
            <a:r>
              <a:rPr lang="en-US" dirty="0"/>
              <a:t>Office hours are posted in Canvas Announcements and Piazza posts</a:t>
            </a:r>
          </a:p>
        </p:txBody>
      </p:sp>
    </p:spTree>
    <p:extLst>
      <p:ext uri="{BB962C8B-B14F-4D97-AF65-F5344CB8AC3E}">
        <p14:creationId xmlns:p14="http://schemas.microsoft.com/office/powerpoint/2010/main" val="299218175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Textbook"/>
          <p:cNvSpPr txBox="1">
            <a:spLocks noGrp="1"/>
          </p:cNvSpPr>
          <p:nvPr>
            <p:ph type="title"/>
          </p:nvPr>
        </p:nvSpPr>
        <p:spPr>
          <a:prstGeom prst="rect">
            <a:avLst/>
          </a:prstGeom>
        </p:spPr>
        <p:txBody>
          <a:bodyPr/>
          <a:lstStyle/>
          <a:p>
            <a:r>
              <a:rPr lang="en-US" dirty="0"/>
              <a:t>Prior </a:t>
            </a:r>
            <a:r>
              <a:rPr dirty="0"/>
              <a:t>Textbook</a:t>
            </a:r>
          </a:p>
        </p:txBody>
      </p:sp>
      <p:sp>
        <p:nvSpPr>
          <p:cNvPr id="244" name="Design Patterns Explained…"/>
          <p:cNvSpPr txBox="1">
            <a:spLocks noGrp="1"/>
          </p:cNvSpPr>
          <p:nvPr>
            <p:ph type="body" idx="1"/>
          </p:nvPr>
        </p:nvSpPr>
        <p:spPr>
          <a:xfrm>
            <a:off x="424586" y="2359923"/>
            <a:ext cx="7384691" cy="5359400"/>
          </a:xfrm>
          <a:prstGeom prst="rect">
            <a:avLst/>
          </a:prstGeom>
        </p:spPr>
        <p:txBody>
          <a:bodyPr>
            <a:normAutofit/>
          </a:bodyPr>
          <a:lstStyle/>
          <a:p>
            <a:r>
              <a:rPr dirty="0"/>
              <a:t>Design Patterns Explained</a:t>
            </a:r>
          </a:p>
          <a:p>
            <a:pPr lvl="1"/>
            <a:r>
              <a:rPr dirty="0"/>
              <a:t>A New Perspective on Object-Oriented Design, Second Edition</a:t>
            </a:r>
          </a:p>
          <a:p>
            <a:r>
              <a:rPr dirty="0"/>
              <a:t>Alan Shalloway and James R. Trott</a:t>
            </a:r>
          </a:p>
          <a:p>
            <a:r>
              <a:rPr dirty="0"/>
              <a:t>Addison Wesley, © 2005</a:t>
            </a:r>
            <a:endParaRPr lang="en-US" dirty="0"/>
          </a:p>
          <a:p>
            <a:r>
              <a:rPr lang="en-US" dirty="0"/>
              <a:t>This was the textbook for some time</a:t>
            </a:r>
          </a:p>
          <a:p>
            <a:r>
              <a:rPr lang="en-US" dirty="0"/>
              <a:t>It’s a good book, and I will pull some examples from it, but we spend more time talking about examples from Head First Design Patterns, so I went there instead</a:t>
            </a:r>
          </a:p>
          <a:p>
            <a:r>
              <a:rPr lang="en-US" dirty="0"/>
              <a:t>If I reference this, I’ll call it “Shalloway/Trott”</a:t>
            </a:r>
            <a:endParaRPr dirty="0"/>
          </a:p>
        </p:txBody>
      </p:sp>
      <p:sp>
        <p:nvSpPr>
          <p:cNvPr id="245" name="Slide Number"/>
          <p:cNvSpPr txBox="1">
            <a:spLocks noGrp="1"/>
          </p:cNvSpPr>
          <p:nvPr>
            <p:ph type="sldNum" sz="quarter" idx="2"/>
          </p:nvPr>
        </p:nvSpPr>
        <p:spPr>
          <a:xfrm>
            <a:off x="12053977" y="9194800"/>
            <a:ext cx="526237" cy="3048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a:t>
            </a:fld>
            <a:endParaRPr dirty="0"/>
          </a:p>
        </p:txBody>
      </p:sp>
      <p:pic>
        <p:nvPicPr>
          <p:cNvPr id="2" name="Picture 1">
            <a:extLst>
              <a:ext uri="{FF2B5EF4-FFF2-40B4-BE49-F238E27FC236}">
                <a16:creationId xmlns:a16="http://schemas.microsoft.com/office/drawing/2014/main" id="{55979EAA-0DD1-435A-9BC4-FDAB197777BF}"/>
              </a:ext>
            </a:extLst>
          </p:cNvPr>
          <p:cNvPicPr>
            <a:picLocks noChangeAspect="1"/>
          </p:cNvPicPr>
          <p:nvPr/>
        </p:nvPicPr>
        <p:blipFill>
          <a:blip r:embed="rId2"/>
          <a:stretch>
            <a:fillRect/>
          </a:stretch>
        </p:blipFill>
        <p:spPr>
          <a:xfrm>
            <a:off x="7949089" y="1982997"/>
            <a:ext cx="4631125" cy="6113253"/>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01DB2-FB11-4749-B8D9-D9810284BEEC}"/>
              </a:ext>
            </a:extLst>
          </p:cNvPr>
          <p:cNvSpPr>
            <a:spLocks noGrp="1"/>
          </p:cNvSpPr>
          <p:nvPr>
            <p:ph type="title"/>
          </p:nvPr>
        </p:nvSpPr>
        <p:spPr/>
        <p:txBody>
          <a:bodyPr/>
          <a:lstStyle/>
          <a:p>
            <a:r>
              <a:rPr lang="en-US" dirty="0"/>
              <a:t>Our Textbook</a:t>
            </a:r>
          </a:p>
        </p:txBody>
      </p:sp>
      <p:sp>
        <p:nvSpPr>
          <p:cNvPr id="3" name="Content Placeholder 2">
            <a:extLst>
              <a:ext uri="{FF2B5EF4-FFF2-40B4-BE49-F238E27FC236}">
                <a16:creationId xmlns:a16="http://schemas.microsoft.com/office/drawing/2014/main" id="{C9B1ADAC-30E2-45DC-8866-77C30F2FDC4F}"/>
              </a:ext>
            </a:extLst>
          </p:cNvPr>
          <p:cNvSpPr>
            <a:spLocks noGrp="1"/>
          </p:cNvSpPr>
          <p:nvPr>
            <p:ph idx="1"/>
          </p:nvPr>
        </p:nvSpPr>
        <p:spPr>
          <a:xfrm>
            <a:off x="894080" y="2596444"/>
            <a:ext cx="6790284" cy="6188570"/>
          </a:xfrm>
        </p:spPr>
        <p:txBody>
          <a:bodyPr>
            <a:normAutofit fontScale="92500" lnSpcReduction="10000"/>
          </a:bodyPr>
          <a:lstStyle/>
          <a:p>
            <a:pPr marL="457200" lvl="0" indent="-457200"/>
            <a:r>
              <a:rPr lang="en-US" sz="2800" dirty="0">
                <a:solidFill>
                  <a:prstClr val="black"/>
                </a:solidFill>
              </a:rPr>
              <a:t>Textbook:</a:t>
            </a:r>
          </a:p>
          <a:p>
            <a:pPr marL="944895" lvl="1" indent="-457200"/>
            <a:r>
              <a:rPr lang="en-US" sz="2373" dirty="0">
                <a:solidFill>
                  <a:prstClr val="black"/>
                </a:solidFill>
              </a:rPr>
              <a:t>Head First Design Patterns</a:t>
            </a:r>
          </a:p>
          <a:p>
            <a:pPr marL="944895" lvl="1" indent="-457200"/>
            <a:r>
              <a:rPr lang="en-US" sz="2373" dirty="0">
                <a:solidFill>
                  <a:prstClr val="black"/>
                </a:solidFill>
              </a:rPr>
              <a:t>Freeman, Robson, Bates, &amp; Sierra </a:t>
            </a:r>
          </a:p>
          <a:p>
            <a:pPr marL="944895" lvl="1" indent="-457200"/>
            <a:r>
              <a:rPr lang="en-US" sz="2373" dirty="0">
                <a:solidFill>
                  <a:prstClr val="black"/>
                </a:solidFill>
              </a:rPr>
              <a:t>O’Reilly</a:t>
            </a:r>
          </a:p>
          <a:p>
            <a:pPr marL="944895" lvl="1" indent="-457200"/>
            <a:r>
              <a:rPr lang="en-US" sz="2373" dirty="0">
                <a:solidFill>
                  <a:prstClr val="black"/>
                </a:solidFill>
              </a:rPr>
              <a:t>2</a:t>
            </a:r>
            <a:r>
              <a:rPr lang="en-US" sz="2373" baseline="30000" dirty="0">
                <a:solidFill>
                  <a:prstClr val="black"/>
                </a:solidFill>
              </a:rPr>
              <a:t>nd</a:t>
            </a:r>
            <a:r>
              <a:rPr lang="en-US" sz="2373" dirty="0">
                <a:solidFill>
                  <a:prstClr val="black"/>
                </a:solidFill>
              </a:rPr>
              <a:t> Edition (!), 2020</a:t>
            </a:r>
          </a:p>
          <a:p>
            <a:pPr marL="944895" lvl="1" indent="-457200"/>
            <a:r>
              <a:rPr lang="en-US" sz="2373" dirty="0">
                <a:solidFill>
                  <a:prstClr val="black"/>
                </a:solidFill>
              </a:rPr>
              <a:t>Last version was 10</a:t>
            </a:r>
            <a:r>
              <a:rPr lang="en-US" sz="2373" baseline="30000" dirty="0">
                <a:solidFill>
                  <a:prstClr val="black"/>
                </a:solidFill>
              </a:rPr>
              <a:t>th</a:t>
            </a:r>
            <a:r>
              <a:rPr lang="en-US" sz="2373" dirty="0">
                <a:solidFill>
                  <a:prstClr val="black"/>
                </a:solidFill>
              </a:rPr>
              <a:t> Anniversary Edition - 2014 </a:t>
            </a:r>
            <a:br>
              <a:rPr lang="en-US" sz="2373" dirty="0">
                <a:solidFill>
                  <a:prstClr val="black"/>
                </a:solidFill>
              </a:rPr>
            </a:br>
            <a:r>
              <a:rPr lang="en-US" sz="2373" dirty="0">
                <a:solidFill>
                  <a:prstClr val="black"/>
                </a:solidFill>
              </a:rPr>
              <a:t>(updated for Java 8)</a:t>
            </a:r>
          </a:p>
          <a:p>
            <a:pPr marL="457200" indent="-457200"/>
            <a:r>
              <a:rPr lang="en-US" sz="2800" dirty="0">
                <a:solidFill>
                  <a:prstClr val="black"/>
                </a:solidFill>
              </a:rPr>
              <a:t>I will be visiting most of the content in this book, but maybe not in order</a:t>
            </a:r>
          </a:p>
          <a:p>
            <a:pPr marL="457200" indent="-457200"/>
            <a:r>
              <a:rPr lang="en-US" sz="2800" dirty="0">
                <a:solidFill>
                  <a:prstClr val="black"/>
                </a:solidFill>
              </a:rPr>
              <a:t>Great examples, clear ties to OO principles</a:t>
            </a:r>
          </a:p>
          <a:p>
            <a:pPr marL="457200" indent="-457200"/>
            <a:r>
              <a:rPr lang="en-US" sz="2800" dirty="0">
                <a:solidFill>
                  <a:prstClr val="black"/>
                </a:solidFill>
              </a:rPr>
              <a:t>Book was updated in 2014 to Java 8 examples (Java 8 is in LTS to March 2025)</a:t>
            </a:r>
          </a:p>
          <a:p>
            <a:pPr marL="457200" indent="-457200"/>
            <a:r>
              <a:rPr lang="en-US" sz="2800" dirty="0">
                <a:solidFill>
                  <a:prstClr val="black"/>
                </a:solidFill>
              </a:rPr>
              <a:t>2</a:t>
            </a:r>
            <a:r>
              <a:rPr lang="en-US" sz="2800" baseline="30000" dirty="0">
                <a:solidFill>
                  <a:prstClr val="black"/>
                </a:solidFill>
              </a:rPr>
              <a:t>nd</a:t>
            </a:r>
            <a:r>
              <a:rPr lang="en-US" sz="2800" dirty="0">
                <a:solidFill>
                  <a:prstClr val="black"/>
                </a:solidFill>
              </a:rPr>
              <a:t> Edition is not a LOT different than 2014’s (exception – Observer)</a:t>
            </a:r>
          </a:p>
          <a:p>
            <a:pPr marL="457200" indent="-457200"/>
            <a:r>
              <a:rPr lang="en-US" sz="2800" dirty="0">
                <a:solidFill>
                  <a:prstClr val="black"/>
                </a:solidFill>
              </a:rPr>
              <a:t>“Cool” poster also available out there</a:t>
            </a:r>
          </a:p>
          <a:p>
            <a:pPr marL="457200" indent="-457200"/>
            <a:r>
              <a:rPr lang="en-US" sz="2800" dirty="0">
                <a:solidFill>
                  <a:prstClr val="black"/>
                </a:solidFill>
              </a:rPr>
              <a:t>I’ll call this “Head First”</a:t>
            </a:r>
          </a:p>
        </p:txBody>
      </p:sp>
      <p:sp>
        <p:nvSpPr>
          <p:cNvPr id="4" name="Slide Number">
            <a:extLst>
              <a:ext uri="{FF2B5EF4-FFF2-40B4-BE49-F238E27FC236}">
                <a16:creationId xmlns:a16="http://schemas.microsoft.com/office/drawing/2014/main" id="{CA5E7727-103F-4AA2-B7EB-65568ECBD3A6}"/>
              </a:ext>
            </a:extLst>
          </p:cNvPr>
          <p:cNvSpPr txBox="1">
            <a:spLocks noGrp="1"/>
          </p:cNvSpPr>
          <p:nvPr>
            <p:ph type="sldNum" sz="quarter" idx="12"/>
          </p:nvPr>
        </p:nvSpPr>
        <p:spPr>
          <a:xfrm>
            <a:off x="12001500" y="9086850"/>
            <a:ext cx="578714" cy="41275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7</a:t>
            </a:fld>
            <a:endParaRPr dirty="0"/>
          </a:p>
        </p:txBody>
      </p:sp>
      <p:pic>
        <p:nvPicPr>
          <p:cNvPr id="1026" name="Picture 2">
            <a:extLst>
              <a:ext uri="{FF2B5EF4-FFF2-40B4-BE49-F238E27FC236}">
                <a16:creationId xmlns:a16="http://schemas.microsoft.com/office/drawing/2014/main" id="{25BC7F49-42C1-468D-B924-BFE9DD9133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8905" y="409896"/>
            <a:ext cx="411480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B32AF25-BCC0-4B9F-824A-4734CFF8AA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2993" y="5281790"/>
            <a:ext cx="2886624" cy="334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5484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Discussion (II)"/>
          <p:cNvSpPr txBox="1">
            <a:spLocks noGrp="1"/>
          </p:cNvSpPr>
          <p:nvPr>
            <p:ph type="title"/>
          </p:nvPr>
        </p:nvSpPr>
        <p:spPr>
          <a:prstGeom prst="rect">
            <a:avLst/>
          </a:prstGeom>
        </p:spPr>
        <p:txBody>
          <a:bodyPr/>
          <a:lstStyle/>
          <a:p>
            <a:r>
              <a:rPr lang="en-US" dirty="0"/>
              <a:t>What can you do? (Show of hands)</a:t>
            </a:r>
            <a:endParaRPr dirty="0"/>
          </a:p>
        </p:txBody>
      </p:sp>
      <p:sp>
        <p:nvSpPr>
          <p:cNvPr id="302" name="How many people are comfortable starting from scratch and creating:…"/>
          <p:cNvSpPr txBox="1">
            <a:spLocks noGrp="1"/>
          </p:cNvSpPr>
          <p:nvPr>
            <p:ph type="body" idx="1"/>
          </p:nvPr>
        </p:nvSpPr>
        <p:spPr>
          <a:prstGeom prst="rect">
            <a:avLst/>
          </a:prstGeom>
        </p:spPr>
        <p:txBody>
          <a:bodyPr/>
          <a:lstStyle/>
          <a:p>
            <a:r>
              <a:rPr dirty="0"/>
              <a:t>How many people are comfortable starting from scratch and creating:</a:t>
            </a:r>
          </a:p>
          <a:p>
            <a:pPr lvl="1"/>
            <a:r>
              <a:rPr dirty="0"/>
              <a:t>a script?</a:t>
            </a:r>
          </a:p>
          <a:p>
            <a:pPr lvl="1"/>
            <a:r>
              <a:rPr dirty="0"/>
              <a:t>a desktop application?</a:t>
            </a:r>
          </a:p>
          <a:p>
            <a:pPr lvl="1"/>
            <a:r>
              <a:rPr dirty="0"/>
              <a:t>a web service?</a:t>
            </a:r>
          </a:p>
          <a:p>
            <a:pPr lvl="1"/>
            <a:r>
              <a:rPr dirty="0"/>
              <a:t>a mobile application?</a:t>
            </a:r>
          </a:p>
          <a:p>
            <a:pPr lvl="1"/>
            <a:r>
              <a:rPr dirty="0"/>
              <a:t>a system of systems? (i.e. desktop plus web service)</a:t>
            </a:r>
          </a:p>
          <a:p>
            <a:pPr lvl="1"/>
            <a:r>
              <a:rPr dirty="0"/>
              <a:t>a database-backed application?</a:t>
            </a:r>
            <a:endParaRPr lang="en-US" dirty="0"/>
          </a:p>
          <a:p>
            <a:pPr lvl="1"/>
            <a:r>
              <a:rPr lang="en-US" dirty="0"/>
              <a:t>a cloud-based application?</a:t>
            </a:r>
          </a:p>
          <a:p>
            <a:pPr lvl="1"/>
            <a:r>
              <a:rPr lang="en-US" dirty="0"/>
              <a:t>IoT app on an SBC?</a:t>
            </a:r>
          </a:p>
          <a:p>
            <a:pPr lvl="1"/>
            <a:r>
              <a:rPr lang="en-US" dirty="0"/>
              <a:t>an embedded device?</a:t>
            </a:r>
          </a:p>
          <a:p>
            <a:pPr marL="487695" lvl="1" indent="0">
              <a:buNone/>
            </a:pPr>
            <a:endParaRPr lang="en-US" dirty="0"/>
          </a:p>
        </p:txBody>
      </p:sp>
      <p:sp>
        <p:nvSpPr>
          <p:cNvPr id="303" name="Slide Number"/>
          <p:cNvSpPr txBox="1">
            <a:spLocks noGrp="1"/>
          </p:cNvSpPr>
          <p:nvPr>
            <p:ph type="sldNum" sz="quarter" idx="2"/>
          </p:nvPr>
        </p:nvSpPr>
        <p:spPr>
          <a:xfrm>
            <a:off x="11984966" y="9194800"/>
            <a:ext cx="595248" cy="3048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8</a:t>
            </a:fld>
            <a:endParaRPr dirty="0"/>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Discussion (III)"/>
          <p:cNvSpPr txBox="1">
            <a:spLocks noGrp="1"/>
          </p:cNvSpPr>
          <p:nvPr>
            <p:ph type="title"/>
          </p:nvPr>
        </p:nvSpPr>
        <p:spPr>
          <a:prstGeom prst="rect">
            <a:avLst/>
          </a:prstGeom>
        </p:spPr>
        <p:txBody>
          <a:bodyPr/>
          <a:lstStyle/>
          <a:p>
            <a:r>
              <a:rPr dirty="0"/>
              <a:t>Discussion</a:t>
            </a:r>
          </a:p>
        </p:txBody>
      </p:sp>
      <p:sp>
        <p:nvSpPr>
          <p:cNvPr id="306" name="When you create a program from scratch:…"/>
          <p:cNvSpPr txBox="1">
            <a:spLocks noGrp="1"/>
          </p:cNvSpPr>
          <p:nvPr>
            <p:ph type="body" idx="1"/>
          </p:nvPr>
        </p:nvSpPr>
        <p:spPr>
          <a:prstGeom prst="rect">
            <a:avLst/>
          </a:prstGeom>
        </p:spPr>
        <p:txBody>
          <a:bodyPr/>
          <a:lstStyle/>
          <a:p>
            <a:r>
              <a:rPr dirty="0"/>
              <a:t>When you create a program from scratch:</a:t>
            </a:r>
          </a:p>
          <a:p>
            <a:pPr lvl="1"/>
            <a:r>
              <a:rPr dirty="0"/>
              <a:t>do you use OO techniques?</a:t>
            </a:r>
          </a:p>
          <a:p>
            <a:pPr lvl="1"/>
            <a:r>
              <a:rPr dirty="0"/>
              <a:t>OO design heuristics?</a:t>
            </a:r>
          </a:p>
          <a:p>
            <a:pPr lvl="1"/>
            <a:r>
              <a:rPr dirty="0"/>
              <a:t>design patterns?</a:t>
            </a:r>
          </a:p>
          <a:p>
            <a:r>
              <a:rPr dirty="0"/>
              <a:t>If not, what style of software design do you use?</a:t>
            </a:r>
          </a:p>
          <a:p>
            <a:pPr lvl="1"/>
            <a:r>
              <a:rPr dirty="0"/>
              <a:t>What styles of software design are you aware of?</a:t>
            </a:r>
          </a:p>
        </p:txBody>
      </p:sp>
      <p:sp>
        <p:nvSpPr>
          <p:cNvPr id="307" name="Slide Number"/>
          <p:cNvSpPr txBox="1">
            <a:spLocks noGrp="1"/>
          </p:cNvSpPr>
          <p:nvPr>
            <p:ph type="sldNum" sz="quarter" idx="2"/>
          </p:nvPr>
        </p:nvSpPr>
        <p:spPr>
          <a:xfrm>
            <a:off x="11996468" y="9194800"/>
            <a:ext cx="583746" cy="3048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a:t>
            </a:fld>
            <a:endParaRPr dirty="0"/>
          </a:p>
        </p:txBody>
      </p:sp>
    </p:spTree>
  </p:cSld>
  <p:clrMapOvr>
    <a:masterClrMapping/>
  </p:clrMapOvr>
  <p:transition spd="me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Light"/>
        <a:ea typeface="Helvetica Neue Light"/>
        <a:cs typeface="Helvetica Neue Light"/>
      </a:majorFont>
      <a:minorFont>
        <a:latin typeface="Helvetica Neue Light"/>
        <a:ea typeface="Helvetica Neue Light"/>
        <a:cs typeface="Helvetica Neue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BCBCB"/>
        </a:solidFill>
        <a:ln w="25400" cap="flat">
          <a:solidFill>
            <a:srgbClr val="000000"/>
          </a:solidFill>
          <a:prstDash val="solid"/>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636</TotalTime>
  <Words>5100</Words>
  <Application>Microsoft Office PowerPoint</Application>
  <PresentationFormat>Custom</PresentationFormat>
  <Paragraphs>499</Paragraphs>
  <Slides>54</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54</vt:i4>
      </vt:variant>
    </vt:vector>
  </HeadingPairs>
  <TitlesOfParts>
    <vt:vector size="64" baseType="lpstr">
      <vt:lpstr>Andale Mono</vt:lpstr>
      <vt:lpstr>Arial</vt:lpstr>
      <vt:lpstr>Calibri</vt:lpstr>
      <vt:lpstr>Calibri Light</vt:lpstr>
      <vt:lpstr>Consolas</vt:lpstr>
      <vt:lpstr>Gill Sans</vt:lpstr>
      <vt:lpstr>Helvetica</vt:lpstr>
      <vt:lpstr>Helvetica Neue</vt:lpstr>
      <vt:lpstr>Lucida Grande</vt:lpstr>
      <vt:lpstr>Office Theme</vt:lpstr>
      <vt:lpstr>Object-Oriented Paradigm</vt:lpstr>
      <vt:lpstr>Acknowledgement &amp; Materials Copyright</vt:lpstr>
      <vt:lpstr>Learning Objectives</vt:lpstr>
      <vt:lpstr>OO “Paradigm”</vt:lpstr>
      <vt:lpstr>OO Resources</vt:lpstr>
      <vt:lpstr>Prior Textbook</vt:lpstr>
      <vt:lpstr>Our Textbook</vt:lpstr>
      <vt:lpstr>What can you do? (Show of hands)</vt:lpstr>
      <vt:lpstr>Discussion</vt:lpstr>
      <vt:lpstr>Design Methods</vt:lpstr>
      <vt:lpstr>Simple Problem: Display Shapes</vt:lpstr>
      <vt:lpstr>Functional Decomposition</vt:lpstr>
      <vt:lpstr>Functional Decomposition: Problems</vt:lpstr>
      <vt:lpstr>Why do these problems exist?</vt:lpstr>
      <vt:lpstr>Why should we care?</vt:lpstr>
      <vt:lpstr>“Functional Elegance”</vt:lpstr>
      <vt:lpstr>Abstraction &amp; Encapsulation</vt:lpstr>
      <vt:lpstr>Design…</vt:lpstr>
      <vt:lpstr>Analysis and Requirements</vt:lpstr>
      <vt:lpstr>Levels of Requirements (“The V”)</vt:lpstr>
      <vt:lpstr>The Problem of Requirements (I)</vt:lpstr>
      <vt:lpstr>The Problem of Requirements (II)</vt:lpstr>
      <vt:lpstr>The Problem of Requirements (III)</vt:lpstr>
      <vt:lpstr>The Problem of Requirements (IV)</vt:lpstr>
      <vt:lpstr>The Problem with Functional Decomposition</vt:lpstr>
      <vt:lpstr>Cohesion</vt:lpstr>
      <vt:lpstr>Coupling</vt:lpstr>
      <vt:lpstr>Transitioning to the OO Paradigm</vt:lpstr>
      <vt:lpstr>Transitioning to the OO Paradigm</vt:lpstr>
      <vt:lpstr>Compare / Contrast</vt:lpstr>
      <vt:lpstr>Foreshadowing</vt:lpstr>
      <vt:lpstr>As an aside...</vt:lpstr>
      <vt:lpstr>The Object-Oriented Paradigm</vt:lpstr>
      <vt:lpstr>Object Responsibilities</vt:lpstr>
      <vt:lpstr>Objects and Design Perspectives</vt:lpstr>
      <vt:lpstr>Benefits of Thinking Conceptually</vt:lpstr>
      <vt:lpstr>Objects as Instances of a Class</vt:lpstr>
      <vt:lpstr>Classes, Subclasses, Superclasses</vt:lpstr>
      <vt:lpstr>Class Inheritance</vt:lpstr>
      <vt:lpstr>Superclass/Subclass Inheritance Relationships</vt:lpstr>
      <vt:lpstr>Class Encapsulation</vt:lpstr>
      <vt:lpstr>Accessibility, continued</vt:lpstr>
      <vt:lpstr>Accessibility, continued</vt:lpstr>
      <vt:lpstr>Class Constructors/Destructors</vt:lpstr>
      <vt:lpstr>One benefit of superclasses</vt:lpstr>
      <vt:lpstr>Example rendered in UML</vt:lpstr>
      <vt:lpstr>Another benefit of superclasses</vt:lpstr>
      <vt:lpstr>PowerPoint Presentation</vt:lpstr>
      <vt:lpstr>The True Power: Clean Code!</vt:lpstr>
      <vt:lpstr>Polymorphism</vt:lpstr>
      <vt:lpstr>Abstract Classes</vt:lpstr>
      <vt:lpstr>Summary</vt:lpstr>
      <vt:lpstr>Using the Head First Textbook</vt:lpstr>
      <vt:lpstr>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Instructor</dc:title>
  <dc:creator>Bruce Montgomery</dc:creator>
  <cp:lastModifiedBy>Bruce Montgomery</cp:lastModifiedBy>
  <cp:revision>61</cp:revision>
  <dcterms:created xsi:type="dcterms:W3CDTF">2019-08-15T05:04:00Z</dcterms:created>
  <dcterms:modified xsi:type="dcterms:W3CDTF">2022-08-26T14:15:41Z</dcterms:modified>
</cp:coreProperties>
</file>